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80" r:id="rId6"/>
    <p:sldMasterId id="2147483692" r:id="rId7"/>
    <p:sldMasterId id="2147483705" r:id="rId8"/>
  </p:sldMasterIdLst>
  <p:notesMasterIdLst>
    <p:notesMasterId r:id="rId77"/>
  </p:notesMasterIdLst>
  <p:sldIdLst>
    <p:sldId id="271" r:id="rId9"/>
    <p:sldId id="270" r:id="rId10"/>
    <p:sldId id="266" r:id="rId11"/>
    <p:sldId id="259" r:id="rId12"/>
    <p:sldId id="269" r:id="rId13"/>
    <p:sldId id="256" r:id="rId14"/>
    <p:sldId id="419" r:id="rId15"/>
    <p:sldId id="267" r:id="rId16"/>
    <p:sldId id="268" r:id="rId17"/>
    <p:sldId id="420" r:id="rId18"/>
    <p:sldId id="421" r:id="rId19"/>
    <p:sldId id="379" r:id="rId20"/>
    <p:sldId id="389" r:id="rId21"/>
    <p:sldId id="385" r:id="rId22"/>
    <p:sldId id="386" r:id="rId23"/>
    <p:sldId id="387" r:id="rId24"/>
    <p:sldId id="381" r:id="rId25"/>
    <p:sldId id="382" r:id="rId26"/>
    <p:sldId id="384" r:id="rId27"/>
    <p:sldId id="390" r:id="rId28"/>
    <p:sldId id="388" r:id="rId29"/>
    <p:sldId id="443" r:id="rId30"/>
    <p:sldId id="444" r:id="rId31"/>
    <p:sldId id="445" r:id="rId32"/>
    <p:sldId id="446" r:id="rId33"/>
    <p:sldId id="447" r:id="rId34"/>
    <p:sldId id="448" r:id="rId35"/>
    <p:sldId id="449" r:id="rId36"/>
    <p:sldId id="450" r:id="rId37"/>
    <p:sldId id="264" r:id="rId38"/>
    <p:sldId id="422" r:id="rId39"/>
    <p:sldId id="260" r:id="rId40"/>
    <p:sldId id="258" r:id="rId41"/>
    <p:sldId id="423" r:id="rId42"/>
    <p:sldId id="424" r:id="rId43"/>
    <p:sldId id="425" r:id="rId44"/>
    <p:sldId id="426" r:id="rId45"/>
    <p:sldId id="275" r:id="rId46"/>
    <p:sldId id="276" r:id="rId47"/>
    <p:sldId id="278" r:id="rId48"/>
    <p:sldId id="274" r:id="rId49"/>
    <p:sldId id="427" r:id="rId50"/>
    <p:sldId id="428" r:id="rId51"/>
    <p:sldId id="265" r:id="rId52"/>
    <p:sldId id="429" r:id="rId53"/>
    <p:sldId id="430" r:id="rId54"/>
    <p:sldId id="431" r:id="rId55"/>
    <p:sldId id="432" r:id="rId56"/>
    <p:sldId id="283" r:id="rId57"/>
    <p:sldId id="284" r:id="rId58"/>
    <p:sldId id="435" r:id="rId59"/>
    <p:sldId id="272" r:id="rId60"/>
    <p:sldId id="273" r:id="rId61"/>
    <p:sldId id="406" r:id="rId62"/>
    <p:sldId id="407" r:id="rId63"/>
    <p:sldId id="409" r:id="rId64"/>
    <p:sldId id="279" r:id="rId65"/>
    <p:sldId id="410" r:id="rId66"/>
    <p:sldId id="280" r:id="rId67"/>
    <p:sldId id="411" r:id="rId68"/>
    <p:sldId id="281" r:id="rId69"/>
    <p:sldId id="412" r:id="rId70"/>
    <p:sldId id="282" r:id="rId71"/>
    <p:sldId id="433" r:id="rId72"/>
    <p:sldId id="434" r:id="rId73"/>
    <p:sldId id="440" r:id="rId74"/>
    <p:sldId id="441" r:id="rId75"/>
    <p:sldId id="442" r:id="rId7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00629B"/>
    <a:srgbClr val="D76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63766-7FD2-F2A4-7286-4B5F36436BAA}" v="24" dt="2022-04-07T11:38:10.827"/>
    <p1510:client id="{4EEC30A6-F16C-0267-0B88-0EEC8891158D}" v="4" dt="2022-04-07T07:50:12.909"/>
    <p1510:client id="{8B4E92D5-2D49-FC4F-77B8-6C35201E18B9}" v="1" dt="2022-04-06T22:45:00.220"/>
    <p1510:client id="{F9064C3F-0398-AED1-B02A-E61715DAB09A}" v="13" dt="2022-04-07T10:17:11.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12"/>
  </p:normalViewPr>
  <p:slideViewPr>
    <p:cSldViewPr snapToGrid="0">
      <p:cViewPr varScale="1">
        <p:scale>
          <a:sx n="107" d="100"/>
          <a:sy n="107"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iagrams/_rels/data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CB3E5F-5991-7948-A66A-393D83AAC6D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12F55F34-409F-B945-BC4D-807A07221893}">
      <dgm:prSet phldrT="[Text]"/>
      <dgm:spPr/>
      <dgm:t>
        <a:bodyPr/>
        <a:lstStyle/>
        <a:p>
          <a:r>
            <a:rPr lang="en-GB" dirty="0"/>
            <a:t>Hack and Learn 2022</a:t>
          </a:r>
        </a:p>
      </dgm:t>
    </dgm:pt>
    <dgm:pt modelId="{15D7FD3C-7473-B948-B4DC-F41B05594CE1}" type="parTrans" cxnId="{C667D6CA-DD5D-B343-97CD-41EBE1117370}">
      <dgm:prSet/>
      <dgm:spPr/>
      <dgm:t>
        <a:bodyPr/>
        <a:lstStyle/>
        <a:p>
          <a:endParaRPr lang="en-GB"/>
        </a:p>
      </dgm:t>
    </dgm:pt>
    <dgm:pt modelId="{4B255B89-7F01-BA4F-A4D0-8718290D3D1B}" type="sibTrans" cxnId="{C667D6CA-DD5D-B343-97CD-41EBE1117370}">
      <dgm:prSet/>
      <dgm:spPr/>
      <dgm:t>
        <a:bodyPr/>
        <a:lstStyle/>
        <a:p>
          <a:endParaRPr lang="en-GB"/>
        </a:p>
      </dgm:t>
    </dgm:pt>
    <dgm:pt modelId="{AFF69B86-28F3-314B-9D13-051D016600C7}">
      <dgm:prSet phldrT="[Text]"/>
      <dgm:spPr/>
      <dgm:t>
        <a:bodyPr/>
        <a:lstStyle/>
        <a:p>
          <a:r>
            <a:rPr lang="en-GB" dirty="0"/>
            <a:t>Outcome metrics and SDGs</a:t>
          </a:r>
        </a:p>
      </dgm:t>
    </dgm:pt>
    <dgm:pt modelId="{282ACFD3-558B-DD47-BEDE-9E87C63D2B77}" type="parTrans" cxnId="{FA0D9681-78C2-674F-AEAC-74E556113F8A}">
      <dgm:prSet/>
      <dgm:spPr/>
      <dgm:t>
        <a:bodyPr/>
        <a:lstStyle/>
        <a:p>
          <a:endParaRPr lang="en-GB"/>
        </a:p>
      </dgm:t>
    </dgm:pt>
    <dgm:pt modelId="{51BD1ECF-F018-DB46-A115-4E5E1C55359F}" type="sibTrans" cxnId="{FA0D9681-78C2-674F-AEAC-74E556113F8A}">
      <dgm:prSet/>
      <dgm:spPr/>
      <dgm:t>
        <a:bodyPr/>
        <a:lstStyle/>
        <a:p>
          <a:endParaRPr lang="en-GB"/>
        </a:p>
      </dgm:t>
    </dgm:pt>
    <dgm:pt modelId="{ABF4CFBE-27AD-FF4C-BE04-EBC463625B1A}">
      <dgm:prSet phldrT="[Text]"/>
      <dgm:spPr/>
      <dgm:t>
        <a:bodyPr/>
        <a:lstStyle/>
        <a:p>
          <a:r>
            <a:rPr lang="en-GB" dirty="0"/>
            <a:t>SPARKS challenge</a:t>
          </a:r>
        </a:p>
      </dgm:t>
    </dgm:pt>
    <dgm:pt modelId="{0F9D2CDF-56E9-5D41-A620-142EFE221CB3}" type="parTrans" cxnId="{7D49AF4B-E757-154F-8C6B-D7FF70D6C099}">
      <dgm:prSet/>
      <dgm:spPr/>
      <dgm:t>
        <a:bodyPr/>
        <a:lstStyle/>
        <a:p>
          <a:endParaRPr lang="en-GB"/>
        </a:p>
      </dgm:t>
    </dgm:pt>
    <dgm:pt modelId="{9BE016A2-8F30-764A-A40D-34ADCC020A50}" type="sibTrans" cxnId="{7D49AF4B-E757-154F-8C6B-D7FF70D6C099}">
      <dgm:prSet/>
      <dgm:spPr/>
      <dgm:t>
        <a:bodyPr/>
        <a:lstStyle/>
        <a:p>
          <a:endParaRPr lang="en-GB"/>
        </a:p>
      </dgm:t>
    </dgm:pt>
    <dgm:pt modelId="{5BD72764-915D-A94B-82A8-8F8405E0354F}">
      <dgm:prSet phldrT="[Text]"/>
      <dgm:spPr/>
      <dgm:t>
        <a:bodyPr/>
        <a:lstStyle/>
        <a:p>
          <a:r>
            <a:rPr lang="en-GB" dirty="0"/>
            <a:t>Philanthropy in India</a:t>
          </a:r>
        </a:p>
      </dgm:t>
    </dgm:pt>
    <dgm:pt modelId="{168B1CD9-54B1-9043-943E-70E5614350C8}" type="parTrans" cxnId="{8A0A1D56-2190-624A-B2F5-DD674DB47C37}">
      <dgm:prSet/>
      <dgm:spPr/>
      <dgm:t>
        <a:bodyPr/>
        <a:lstStyle/>
        <a:p>
          <a:endParaRPr lang="en-GB"/>
        </a:p>
      </dgm:t>
    </dgm:pt>
    <dgm:pt modelId="{AA513B26-9F03-6D47-AC26-4DDFAA0F5303}" type="sibTrans" cxnId="{8A0A1D56-2190-624A-B2F5-DD674DB47C37}">
      <dgm:prSet/>
      <dgm:spPr/>
      <dgm:t>
        <a:bodyPr/>
        <a:lstStyle/>
        <a:p>
          <a:endParaRPr lang="en-GB"/>
        </a:p>
      </dgm:t>
    </dgm:pt>
    <dgm:pt modelId="{0C286884-A871-9D45-AEC2-64382DF8012A}">
      <dgm:prSet phldrT="[Text]"/>
      <dgm:spPr/>
      <dgm:t>
        <a:bodyPr/>
        <a:lstStyle/>
        <a:p>
          <a:r>
            <a:rPr lang="en-GB" dirty="0"/>
            <a:t>Village Enterprise</a:t>
          </a:r>
        </a:p>
      </dgm:t>
    </dgm:pt>
    <dgm:pt modelId="{75F4ACCE-FC3F-6445-AD66-634C3D488C64}" type="parTrans" cxnId="{2D79C097-2189-2B45-816F-BAC262BA2EED}">
      <dgm:prSet/>
      <dgm:spPr/>
      <dgm:t>
        <a:bodyPr/>
        <a:lstStyle/>
        <a:p>
          <a:endParaRPr lang="en-GB"/>
        </a:p>
      </dgm:t>
    </dgm:pt>
    <dgm:pt modelId="{0940673B-CD73-AC40-9FF3-C719C88CE04E}" type="sibTrans" cxnId="{2D79C097-2189-2B45-816F-BAC262BA2EED}">
      <dgm:prSet/>
      <dgm:spPr/>
      <dgm:t>
        <a:bodyPr/>
        <a:lstStyle/>
        <a:p>
          <a:endParaRPr lang="en-GB"/>
        </a:p>
      </dgm:t>
    </dgm:pt>
    <dgm:pt modelId="{90B874A4-8C32-1246-91F3-E8FB21F90B09}">
      <dgm:prSet/>
      <dgm:spPr/>
      <dgm:t>
        <a:bodyPr/>
        <a:lstStyle/>
        <a:p>
          <a:r>
            <a:rPr lang="en-GB" dirty="0"/>
            <a:t>A data platform for the EOF</a:t>
          </a:r>
        </a:p>
      </dgm:t>
    </dgm:pt>
    <dgm:pt modelId="{4808524F-27A2-4445-90C9-04EB1BD50AB1}" type="parTrans" cxnId="{B6D20018-0CD3-9942-A83D-47B8F57281E8}">
      <dgm:prSet/>
      <dgm:spPr/>
      <dgm:t>
        <a:bodyPr/>
        <a:lstStyle/>
        <a:p>
          <a:endParaRPr lang="en-GB"/>
        </a:p>
      </dgm:t>
    </dgm:pt>
    <dgm:pt modelId="{541A872A-E70C-E441-B6C5-086A03757137}" type="sibTrans" cxnId="{B6D20018-0CD3-9942-A83D-47B8F57281E8}">
      <dgm:prSet/>
      <dgm:spPr/>
      <dgm:t>
        <a:bodyPr/>
        <a:lstStyle/>
        <a:p>
          <a:endParaRPr lang="en-GB"/>
        </a:p>
      </dgm:t>
    </dgm:pt>
    <dgm:pt modelId="{E4E16E73-C5D6-8349-BF25-DA5A4812B792}" type="pres">
      <dgm:prSet presAssocID="{FBCB3E5F-5991-7948-A66A-393D83AAC6D3}" presName="Name0" presStyleCnt="0">
        <dgm:presLayoutVars>
          <dgm:chMax val="1"/>
          <dgm:dir/>
          <dgm:animLvl val="ctr"/>
          <dgm:resizeHandles val="exact"/>
        </dgm:presLayoutVars>
      </dgm:prSet>
      <dgm:spPr/>
    </dgm:pt>
    <dgm:pt modelId="{9882F62B-0937-C143-949C-E215CC430E51}" type="pres">
      <dgm:prSet presAssocID="{12F55F34-409F-B945-BC4D-807A07221893}" presName="centerShape" presStyleLbl="node0" presStyleIdx="0" presStyleCnt="1"/>
      <dgm:spPr/>
    </dgm:pt>
    <dgm:pt modelId="{F53FD834-1C9F-074F-BA9C-3B0291CA9B09}" type="pres">
      <dgm:prSet presAssocID="{282ACFD3-558B-DD47-BEDE-9E87C63D2B77}" presName="parTrans" presStyleLbl="sibTrans2D1" presStyleIdx="0" presStyleCnt="5"/>
      <dgm:spPr/>
    </dgm:pt>
    <dgm:pt modelId="{67A0AC33-C0A6-BE44-B280-DDF66708AD66}" type="pres">
      <dgm:prSet presAssocID="{282ACFD3-558B-DD47-BEDE-9E87C63D2B77}" presName="connectorText" presStyleLbl="sibTrans2D1" presStyleIdx="0" presStyleCnt="5"/>
      <dgm:spPr/>
    </dgm:pt>
    <dgm:pt modelId="{CA51A292-9E7C-EE49-B8D9-AF6FC33E0ED5}" type="pres">
      <dgm:prSet presAssocID="{AFF69B86-28F3-314B-9D13-051D016600C7}" presName="node" presStyleLbl="node1" presStyleIdx="0" presStyleCnt="5">
        <dgm:presLayoutVars>
          <dgm:bulletEnabled val="1"/>
        </dgm:presLayoutVars>
      </dgm:prSet>
      <dgm:spPr/>
    </dgm:pt>
    <dgm:pt modelId="{292A7945-3684-6442-89DD-AFB141A99253}" type="pres">
      <dgm:prSet presAssocID="{0F9D2CDF-56E9-5D41-A620-142EFE221CB3}" presName="parTrans" presStyleLbl="sibTrans2D1" presStyleIdx="1" presStyleCnt="5"/>
      <dgm:spPr/>
    </dgm:pt>
    <dgm:pt modelId="{6BC526B4-C18C-3A4E-B71E-409113B93DA0}" type="pres">
      <dgm:prSet presAssocID="{0F9D2CDF-56E9-5D41-A620-142EFE221CB3}" presName="connectorText" presStyleLbl="sibTrans2D1" presStyleIdx="1" presStyleCnt="5"/>
      <dgm:spPr/>
    </dgm:pt>
    <dgm:pt modelId="{E452359A-AE5B-A44A-9AF1-5D0339A40C2F}" type="pres">
      <dgm:prSet presAssocID="{ABF4CFBE-27AD-FF4C-BE04-EBC463625B1A}" presName="node" presStyleLbl="node1" presStyleIdx="1" presStyleCnt="5">
        <dgm:presLayoutVars>
          <dgm:bulletEnabled val="1"/>
        </dgm:presLayoutVars>
      </dgm:prSet>
      <dgm:spPr/>
    </dgm:pt>
    <dgm:pt modelId="{2FAA1233-967C-144B-B7D3-80CE1704B09F}" type="pres">
      <dgm:prSet presAssocID="{168B1CD9-54B1-9043-943E-70E5614350C8}" presName="parTrans" presStyleLbl="sibTrans2D1" presStyleIdx="2" presStyleCnt="5"/>
      <dgm:spPr/>
    </dgm:pt>
    <dgm:pt modelId="{9E3054B2-4032-9345-8753-D1A00D45C668}" type="pres">
      <dgm:prSet presAssocID="{168B1CD9-54B1-9043-943E-70E5614350C8}" presName="connectorText" presStyleLbl="sibTrans2D1" presStyleIdx="2" presStyleCnt="5"/>
      <dgm:spPr/>
    </dgm:pt>
    <dgm:pt modelId="{D316FFDD-CD0F-A14B-8D04-0F2412FFE8CF}" type="pres">
      <dgm:prSet presAssocID="{5BD72764-915D-A94B-82A8-8F8405E0354F}" presName="node" presStyleLbl="node1" presStyleIdx="2" presStyleCnt="5">
        <dgm:presLayoutVars>
          <dgm:bulletEnabled val="1"/>
        </dgm:presLayoutVars>
      </dgm:prSet>
      <dgm:spPr/>
    </dgm:pt>
    <dgm:pt modelId="{26F421BA-3D63-9C48-8A2D-D2A7FD79444A}" type="pres">
      <dgm:prSet presAssocID="{75F4ACCE-FC3F-6445-AD66-634C3D488C64}" presName="parTrans" presStyleLbl="sibTrans2D1" presStyleIdx="3" presStyleCnt="5"/>
      <dgm:spPr/>
    </dgm:pt>
    <dgm:pt modelId="{6CDFF817-DDC7-014A-B528-FC7716DCC4F2}" type="pres">
      <dgm:prSet presAssocID="{75F4ACCE-FC3F-6445-AD66-634C3D488C64}" presName="connectorText" presStyleLbl="sibTrans2D1" presStyleIdx="3" presStyleCnt="5"/>
      <dgm:spPr/>
    </dgm:pt>
    <dgm:pt modelId="{6416A6A4-20D2-2243-BB65-99A94FA2564D}" type="pres">
      <dgm:prSet presAssocID="{0C286884-A871-9D45-AEC2-64382DF8012A}" presName="node" presStyleLbl="node1" presStyleIdx="3" presStyleCnt="5">
        <dgm:presLayoutVars>
          <dgm:bulletEnabled val="1"/>
        </dgm:presLayoutVars>
      </dgm:prSet>
      <dgm:spPr/>
    </dgm:pt>
    <dgm:pt modelId="{6CFBA175-AE31-FA41-B19C-0A765CA86AEA}" type="pres">
      <dgm:prSet presAssocID="{4808524F-27A2-4445-90C9-04EB1BD50AB1}" presName="parTrans" presStyleLbl="sibTrans2D1" presStyleIdx="4" presStyleCnt="5"/>
      <dgm:spPr/>
    </dgm:pt>
    <dgm:pt modelId="{34A1168F-18A1-9D4C-AC77-1916645EE99D}" type="pres">
      <dgm:prSet presAssocID="{4808524F-27A2-4445-90C9-04EB1BD50AB1}" presName="connectorText" presStyleLbl="sibTrans2D1" presStyleIdx="4" presStyleCnt="5"/>
      <dgm:spPr/>
    </dgm:pt>
    <dgm:pt modelId="{6AA0CEDC-9E52-7B4C-88D4-2019F6DC8F7A}" type="pres">
      <dgm:prSet presAssocID="{90B874A4-8C32-1246-91F3-E8FB21F90B09}" presName="node" presStyleLbl="node1" presStyleIdx="4" presStyleCnt="5">
        <dgm:presLayoutVars>
          <dgm:bulletEnabled val="1"/>
        </dgm:presLayoutVars>
      </dgm:prSet>
      <dgm:spPr/>
    </dgm:pt>
  </dgm:ptLst>
  <dgm:cxnLst>
    <dgm:cxn modelId="{18BD2E00-53AB-7749-B21D-E4BECD9A99CB}" type="presOf" srcId="{282ACFD3-558B-DD47-BEDE-9E87C63D2B77}" destId="{F53FD834-1C9F-074F-BA9C-3B0291CA9B09}" srcOrd="0" destOrd="0" presId="urn:microsoft.com/office/officeart/2005/8/layout/radial5"/>
    <dgm:cxn modelId="{0614C209-9A6C-2244-901B-437E0B3F42C4}" type="presOf" srcId="{0F9D2CDF-56E9-5D41-A620-142EFE221CB3}" destId="{6BC526B4-C18C-3A4E-B71E-409113B93DA0}" srcOrd="1" destOrd="0" presId="urn:microsoft.com/office/officeart/2005/8/layout/radial5"/>
    <dgm:cxn modelId="{80A67E0A-B6F6-D042-8263-CAEEB76BD3D8}" type="presOf" srcId="{ABF4CFBE-27AD-FF4C-BE04-EBC463625B1A}" destId="{E452359A-AE5B-A44A-9AF1-5D0339A40C2F}" srcOrd="0" destOrd="0" presId="urn:microsoft.com/office/officeart/2005/8/layout/radial5"/>
    <dgm:cxn modelId="{B6D20018-0CD3-9942-A83D-47B8F57281E8}" srcId="{12F55F34-409F-B945-BC4D-807A07221893}" destId="{90B874A4-8C32-1246-91F3-E8FB21F90B09}" srcOrd="4" destOrd="0" parTransId="{4808524F-27A2-4445-90C9-04EB1BD50AB1}" sibTransId="{541A872A-E70C-E441-B6C5-086A03757137}"/>
    <dgm:cxn modelId="{BADF622F-E31D-6145-83CC-31DFB50D9814}" type="presOf" srcId="{90B874A4-8C32-1246-91F3-E8FB21F90B09}" destId="{6AA0CEDC-9E52-7B4C-88D4-2019F6DC8F7A}" srcOrd="0" destOrd="0" presId="urn:microsoft.com/office/officeart/2005/8/layout/radial5"/>
    <dgm:cxn modelId="{20C86240-13C7-8B4C-9638-FB16DB4BBA74}" type="presOf" srcId="{282ACFD3-558B-DD47-BEDE-9E87C63D2B77}" destId="{67A0AC33-C0A6-BE44-B280-DDF66708AD66}" srcOrd="1" destOrd="0" presId="urn:microsoft.com/office/officeart/2005/8/layout/radial5"/>
    <dgm:cxn modelId="{04ADF241-803E-8B4F-9FDC-9927E9222577}" type="presOf" srcId="{168B1CD9-54B1-9043-943E-70E5614350C8}" destId="{2FAA1233-967C-144B-B7D3-80CE1704B09F}" srcOrd="0" destOrd="0" presId="urn:microsoft.com/office/officeart/2005/8/layout/radial5"/>
    <dgm:cxn modelId="{DCF00142-8079-1C41-81C5-8249AE38AC1E}" type="presOf" srcId="{4808524F-27A2-4445-90C9-04EB1BD50AB1}" destId="{34A1168F-18A1-9D4C-AC77-1916645EE99D}" srcOrd="1" destOrd="0" presId="urn:microsoft.com/office/officeart/2005/8/layout/radial5"/>
    <dgm:cxn modelId="{EE054943-E430-CC44-805E-8E4417B6DF0D}" type="presOf" srcId="{FBCB3E5F-5991-7948-A66A-393D83AAC6D3}" destId="{E4E16E73-C5D6-8349-BF25-DA5A4812B792}" srcOrd="0" destOrd="0" presId="urn:microsoft.com/office/officeart/2005/8/layout/radial5"/>
    <dgm:cxn modelId="{7D49AF4B-E757-154F-8C6B-D7FF70D6C099}" srcId="{12F55F34-409F-B945-BC4D-807A07221893}" destId="{ABF4CFBE-27AD-FF4C-BE04-EBC463625B1A}" srcOrd="1" destOrd="0" parTransId="{0F9D2CDF-56E9-5D41-A620-142EFE221CB3}" sibTransId="{9BE016A2-8F30-764A-A40D-34ADCC020A50}"/>
    <dgm:cxn modelId="{8A0A1D56-2190-624A-B2F5-DD674DB47C37}" srcId="{12F55F34-409F-B945-BC4D-807A07221893}" destId="{5BD72764-915D-A94B-82A8-8F8405E0354F}" srcOrd="2" destOrd="0" parTransId="{168B1CD9-54B1-9043-943E-70E5614350C8}" sibTransId="{AA513B26-9F03-6D47-AC26-4DDFAA0F5303}"/>
    <dgm:cxn modelId="{971C495B-A9E7-1A42-9D43-58D52E481C5F}" type="presOf" srcId="{4808524F-27A2-4445-90C9-04EB1BD50AB1}" destId="{6CFBA175-AE31-FA41-B19C-0A765CA86AEA}" srcOrd="0" destOrd="0" presId="urn:microsoft.com/office/officeart/2005/8/layout/radial5"/>
    <dgm:cxn modelId="{91A74B5E-78B1-CE47-950B-E5E51D34CC1B}" type="presOf" srcId="{75F4ACCE-FC3F-6445-AD66-634C3D488C64}" destId="{26F421BA-3D63-9C48-8A2D-D2A7FD79444A}" srcOrd="0" destOrd="0" presId="urn:microsoft.com/office/officeart/2005/8/layout/radial5"/>
    <dgm:cxn modelId="{E274F86D-D1B0-4445-8DB8-6EA3EAE7CCC9}" type="presOf" srcId="{0F9D2CDF-56E9-5D41-A620-142EFE221CB3}" destId="{292A7945-3684-6442-89DD-AFB141A99253}" srcOrd="0" destOrd="0" presId="urn:microsoft.com/office/officeart/2005/8/layout/radial5"/>
    <dgm:cxn modelId="{BD321279-DBA2-924B-AEF6-53524B1C5CA3}" type="presOf" srcId="{75F4ACCE-FC3F-6445-AD66-634C3D488C64}" destId="{6CDFF817-DDC7-014A-B528-FC7716DCC4F2}" srcOrd="1" destOrd="0" presId="urn:microsoft.com/office/officeart/2005/8/layout/radial5"/>
    <dgm:cxn modelId="{FA0D9681-78C2-674F-AEAC-74E556113F8A}" srcId="{12F55F34-409F-B945-BC4D-807A07221893}" destId="{AFF69B86-28F3-314B-9D13-051D016600C7}" srcOrd="0" destOrd="0" parTransId="{282ACFD3-558B-DD47-BEDE-9E87C63D2B77}" sibTransId="{51BD1ECF-F018-DB46-A115-4E5E1C55359F}"/>
    <dgm:cxn modelId="{11543884-CE35-E149-BB9A-AF99D20FFB1E}" type="presOf" srcId="{12F55F34-409F-B945-BC4D-807A07221893}" destId="{9882F62B-0937-C143-949C-E215CC430E51}" srcOrd="0" destOrd="0" presId="urn:microsoft.com/office/officeart/2005/8/layout/radial5"/>
    <dgm:cxn modelId="{2D79C097-2189-2B45-816F-BAC262BA2EED}" srcId="{12F55F34-409F-B945-BC4D-807A07221893}" destId="{0C286884-A871-9D45-AEC2-64382DF8012A}" srcOrd="3" destOrd="0" parTransId="{75F4ACCE-FC3F-6445-AD66-634C3D488C64}" sibTransId="{0940673B-CD73-AC40-9FF3-C719C88CE04E}"/>
    <dgm:cxn modelId="{A18D81BC-EC7B-164C-A40D-026D23D9707C}" type="presOf" srcId="{5BD72764-915D-A94B-82A8-8F8405E0354F}" destId="{D316FFDD-CD0F-A14B-8D04-0F2412FFE8CF}" srcOrd="0" destOrd="0" presId="urn:microsoft.com/office/officeart/2005/8/layout/radial5"/>
    <dgm:cxn modelId="{EB36DBBE-EE67-0547-8170-7140F5D28F09}" type="presOf" srcId="{168B1CD9-54B1-9043-943E-70E5614350C8}" destId="{9E3054B2-4032-9345-8753-D1A00D45C668}" srcOrd="1" destOrd="0" presId="urn:microsoft.com/office/officeart/2005/8/layout/radial5"/>
    <dgm:cxn modelId="{C667D6CA-DD5D-B343-97CD-41EBE1117370}" srcId="{FBCB3E5F-5991-7948-A66A-393D83AAC6D3}" destId="{12F55F34-409F-B945-BC4D-807A07221893}" srcOrd="0" destOrd="0" parTransId="{15D7FD3C-7473-B948-B4DC-F41B05594CE1}" sibTransId="{4B255B89-7F01-BA4F-A4D0-8718290D3D1B}"/>
    <dgm:cxn modelId="{C0C057DB-C01F-4544-8ED2-5A61D96EBD48}" type="presOf" srcId="{AFF69B86-28F3-314B-9D13-051D016600C7}" destId="{CA51A292-9E7C-EE49-B8D9-AF6FC33E0ED5}" srcOrd="0" destOrd="0" presId="urn:microsoft.com/office/officeart/2005/8/layout/radial5"/>
    <dgm:cxn modelId="{D26FF8FC-BAFD-B84F-BD21-C3330CFCA862}" type="presOf" srcId="{0C286884-A871-9D45-AEC2-64382DF8012A}" destId="{6416A6A4-20D2-2243-BB65-99A94FA2564D}" srcOrd="0" destOrd="0" presId="urn:microsoft.com/office/officeart/2005/8/layout/radial5"/>
    <dgm:cxn modelId="{E84ECCDD-8E52-234D-99CE-A004C73B012E}" type="presParOf" srcId="{E4E16E73-C5D6-8349-BF25-DA5A4812B792}" destId="{9882F62B-0937-C143-949C-E215CC430E51}" srcOrd="0" destOrd="0" presId="urn:microsoft.com/office/officeart/2005/8/layout/radial5"/>
    <dgm:cxn modelId="{2DBF9ABE-D30B-4348-8637-9F451147FB9A}" type="presParOf" srcId="{E4E16E73-C5D6-8349-BF25-DA5A4812B792}" destId="{F53FD834-1C9F-074F-BA9C-3B0291CA9B09}" srcOrd="1" destOrd="0" presId="urn:microsoft.com/office/officeart/2005/8/layout/radial5"/>
    <dgm:cxn modelId="{8961438A-5C53-1946-ADBF-DA21A31FE2C1}" type="presParOf" srcId="{F53FD834-1C9F-074F-BA9C-3B0291CA9B09}" destId="{67A0AC33-C0A6-BE44-B280-DDF66708AD66}" srcOrd="0" destOrd="0" presId="urn:microsoft.com/office/officeart/2005/8/layout/radial5"/>
    <dgm:cxn modelId="{2A2B8922-6CAE-AF40-AF9F-3391627AF0CE}" type="presParOf" srcId="{E4E16E73-C5D6-8349-BF25-DA5A4812B792}" destId="{CA51A292-9E7C-EE49-B8D9-AF6FC33E0ED5}" srcOrd="2" destOrd="0" presId="urn:microsoft.com/office/officeart/2005/8/layout/radial5"/>
    <dgm:cxn modelId="{58DB52F0-F16A-C144-B62F-20A158967B6D}" type="presParOf" srcId="{E4E16E73-C5D6-8349-BF25-DA5A4812B792}" destId="{292A7945-3684-6442-89DD-AFB141A99253}" srcOrd="3" destOrd="0" presId="urn:microsoft.com/office/officeart/2005/8/layout/radial5"/>
    <dgm:cxn modelId="{007891E9-7F3F-D249-81A8-8CA0D3CC8986}" type="presParOf" srcId="{292A7945-3684-6442-89DD-AFB141A99253}" destId="{6BC526B4-C18C-3A4E-B71E-409113B93DA0}" srcOrd="0" destOrd="0" presId="urn:microsoft.com/office/officeart/2005/8/layout/radial5"/>
    <dgm:cxn modelId="{36B3B2A1-3CAB-554A-AE13-78BEBEECE156}" type="presParOf" srcId="{E4E16E73-C5D6-8349-BF25-DA5A4812B792}" destId="{E452359A-AE5B-A44A-9AF1-5D0339A40C2F}" srcOrd="4" destOrd="0" presId="urn:microsoft.com/office/officeart/2005/8/layout/radial5"/>
    <dgm:cxn modelId="{770CA8A8-3B32-BE4B-9400-023199D72845}" type="presParOf" srcId="{E4E16E73-C5D6-8349-BF25-DA5A4812B792}" destId="{2FAA1233-967C-144B-B7D3-80CE1704B09F}" srcOrd="5" destOrd="0" presId="urn:microsoft.com/office/officeart/2005/8/layout/radial5"/>
    <dgm:cxn modelId="{36CF0A69-2E7D-5C4F-9E87-961538B852F8}" type="presParOf" srcId="{2FAA1233-967C-144B-B7D3-80CE1704B09F}" destId="{9E3054B2-4032-9345-8753-D1A00D45C668}" srcOrd="0" destOrd="0" presId="urn:microsoft.com/office/officeart/2005/8/layout/radial5"/>
    <dgm:cxn modelId="{65ABC2F8-CA11-8A41-8FC9-79D638FD79CD}" type="presParOf" srcId="{E4E16E73-C5D6-8349-BF25-DA5A4812B792}" destId="{D316FFDD-CD0F-A14B-8D04-0F2412FFE8CF}" srcOrd="6" destOrd="0" presId="urn:microsoft.com/office/officeart/2005/8/layout/radial5"/>
    <dgm:cxn modelId="{45D34B7E-1369-DB4B-A71B-5B89E8BC482D}" type="presParOf" srcId="{E4E16E73-C5D6-8349-BF25-DA5A4812B792}" destId="{26F421BA-3D63-9C48-8A2D-D2A7FD79444A}" srcOrd="7" destOrd="0" presId="urn:microsoft.com/office/officeart/2005/8/layout/radial5"/>
    <dgm:cxn modelId="{2D4FC27A-464F-5140-986A-FF958C9A007E}" type="presParOf" srcId="{26F421BA-3D63-9C48-8A2D-D2A7FD79444A}" destId="{6CDFF817-DDC7-014A-B528-FC7716DCC4F2}" srcOrd="0" destOrd="0" presId="urn:microsoft.com/office/officeart/2005/8/layout/radial5"/>
    <dgm:cxn modelId="{B55CF494-60DB-3D4D-9B32-4AACF64463CC}" type="presParOf" srcId="{E4E16E73-C5D6-8349-BF25-DA5A4812B792}" destId="{6416A6A4-20D2-2243-BB65-99A94FA2564D}" srcOrd="8" destOrd="0" presId="urn:microsoft.com/office/officeart/2005/8/layout/radial5"/>
    <dgm:cxn modelId="{E60C37C1-91DE-FD42-A290-A21E2E1B4652}" type="presParOf" srcId="{E4E16E73-C5D6-8349-BF25-DA5A4812B792}" destId="{6CFBA175-AE31-FA41-B19C-0A765CA86AEA}" srcOrd="9" destOrd="0" presId="urn:microsoft.com/office/officeart/2005/8/layout/radial5"/>
    <dgm:cxn modelId="{3C3A6EDA-B155-0E41-BB63-69324665028D}" type="presParOf" srcId="{6CFBA175-AE31-FA41-B19C-0A765CA86AEA}" destId="{34A1168F-18A1-9D4C-AC77-1916645EE99D}" srcOrd="0" destOrd="0" presId="urn:microsoft.com/office/officeart/2005/8/layout/radial5"/>
    <dgm:cxn modelId="{5B65459F-8D77-D344-8E4C-7CD7C46215EC}" type="presParOf" srcId="{E4E16E73-C5D6-8349-BF25-DA5A4812B792}" destId="{6AA0CEDC-9E52-7B4C-88D4-2019F6DC8F7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674BF6-AE73-49AB-BAE5-DFFC1EB5901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D5D147-A7DB-4E97-B160-D8228BB4FEEF}">
      <dgm:prSet custT="1"/>
      <dgm:spPr/>
      <dgm:t>
        <a:bodyPr/>
        <a:lstStyle/>
        <a:p>
          <a:pPr>
            <a:lnSpc>
              <a:spcPct val="100000"/>
            </a:lnSpc>
          </a:pPr>
          <a:r>
            <a:rPr lang="en-GB" sz="2100" dirty="0">
              <a:solidFill>
                <a:schemeClr val="bg1"/>
              </a:solidFill>
            </a:rPr>
            <a:t>RCT data is large and complex, so</a:t>
          </a:r>
          <a:endParaRPr lang="en-US" sz="2100" dirty="0">
            <a:solidFill>
              <a:schemeClr val="bg1"/>
            </a:solidFill>
          </a:endParaRPr>
        </a:p>
      </dgm:t>
    </dgm:pt>
    <dgm:pt modelId="{A4C0E2F6-9850-400E-AFAD-00B0DC1ED3AB}" type="parTrans" cxnId="{D0B49B17-1C57-44D4-B0D7-83D092B14570}">
      <dgm:prSet/>
      <dgm:spPr/>
      <dgm:t>
        <a:bodyPr/>
        <a:lstStyle/>
        <a:p>
          <a:endParaRPr lang="en-US"/>
        </a:p>
      </dgm:t>
    </dgm:pt>
    <dgm:pt modelId="{3BC04BED-E9F9-4173-88A6-4ABC67E588FB}" type="sibTrans" cxnId="{D0B49B17-1C57-44D4-B0D7-83D092B14570}">
      <dgm:prSet/>
      <dgm:spPr/>
      <dgm:t>
        <a:bodyPr/>
        <a:lstStyle/>
        <a:p>
          <a:endParaRPr lang="en-US"/>
        </a:p>
      </dgm:t>
    </dgm:pt>
    <dgm:pt modelId="{613CB6A0-97AA-4C76-B1DB-CBD5450A86EE}">
      <dgm:prSet custT="1"/>
      <dgm:spPr/>
      <dgm:t>
        <a:bodyPr/>
        <a:lstStyle/>
        <a:p>
          <a:pPr>
            <a:lnSpc>
              <a:spcPct val="100000"/>
            </a:lnSpc>
          </a:pPr>
          <a:r>
            <a:rPr lang="en-GB" sz="2100" dirty="0">
              <a:solidFill>
                <a:schemeClr val="bg1"/>
              </a:solidFill>
            </a:rPr>
            <a:t>How can we show the results of the RCT evaluation of the Village Enterprise DIB in a simple and effective way?</a:t>
          </a:r>
          <a:endParaRPr lang="en-US" sz="2100" dirty="0">
            <a:solidFill>
              <a:schemeClr val="bg1"/>
            </a:solidFill>
          </a:endParaRPr>
        </a:p>
      </dgm:t>
    </dgm:pt>
    <dgm:pt modelId="{8B67B98B-1C66-47A4-A2D8-A49457D93E7B}" type="parTrans" cxnId="{34D72E1C-FDC9-45F4-BFB8-4FA373265168}">
      <dgm:prSet/>
      <dgm:spPr/>
      <dgm:t>
        <a:bodyPr/>
        <a:lstStyle/>
        <a:p>
          <a:endParaRPr lang="en-US"/>
        </a:p>
      </dgm:t>
    </dgm:pt>
    <dgm:pt modelId="{59B22E2A-4253-4183-B7A0-EEC81728C9AC}" type="sibTrans" cxnId="{34D72E1C-FDC9-45F4-BFB8-4FA373265168}">
      <dgm:prSet/>
      <dgm:spPr/>
      <dgm:t>
        <a:bodyPr/>
        <a:lstStyle/>
        <a:p>
          <a:endParaRPr lang="en-US"/>
        </a:p>
      </dgm:t>
    </dgm:pt>
    <dgm:pt modelId="{B64B0822-360D-44F4-BAC7-5F4AA751FFFE}">
      <dgm:prSet custT="1"/>
      <dgm:spPr/>
      <dgm:t>
        <a:bodyPr/>
        <a:lstStyle/>
        <a:p>
          <a:pPr>
            <a:lnSpc>
              <a:spcPct val="100000"/>
            </a:lnSpc>
          </a:pPr>
          <a:r>
            <a:rPr lang="en-GB" sz="2100" dirty="0">
              <a:solidFill>
                <a:schemeClr val="bg1"/>
              </a:solidFill>
            </a:rPr>
            <a:t>How can we present this information to policy makers in quick and easy-to-understand way?</a:t>
          </a:r>
          <a:endParaRPr lang="en-US" sz="2100" dirty="0">
            <a:solidFill>
              <a:schemeClr val="bg1"/>
            </a:solidFill>
          </a:endParaRPr>
        </a:p>
      </dgm:t>
    </dgm:pt>
    <dgm:pt modelId="{2BF529B3-13A5-4997-9598-BE196898A3FB}" type="parTrans" cxnId="{F9C85C71-DB1C-4265-B90D-5AD589B3C832}">
      <dgm:prSet/>
      <dgm:spPr/>
      <dgm:t>
        <a:bodyPr/>
        <a:lstStyle/>
        <a:p>
          <a:endParaRPr lang="en-US"/>
        </a:p>
      </dgm:t>
    </dgm:pt>
    <dgm:pt modelId="{085523BF-1098-4EB6-9308-6A846DE1BA89}" type="sibTrans" cxnId="{F9C85C71-DB1C-4265-B90D-5AD589B3C832}">
      <dgm:prSet/>
      <dgm:spPr/>
      <dgm:t>
        <a:bodyPr/>
        <a:lstStyle/>
        <a:p>
          <a:endParaRPr lang="en-US"/>
        </a:p>
      </dgm:t>
    </dgm:pt>
    <dgm:pt modelId="{C6F6AA1B-B9B4-4E3C-ADF2-A7D1ECECAD0F}" type="pres">
      <dgm:prSet presAssocID="{71674BF6-AE73-49AB-BAE5-DFFC1EB5901A}" presName="root" presStyleCnt="0">
        <dgm:presLayoutVars>
          <dgm:dir/>
          <dgm:resizeHandles val="exact"/>
        </dgm:presLayoutVars>
      </dgm:prSet>
      <dgm:spPr/>
    </dgm:pt>
    <dgm:pt modelId="{88D745E1-8B26-46AC-849A-1D6065BEE48C}" type="pres">
      <dgm:prSet presAssocID="{6ED5D147-A7DB-4E97-B160-D8228BB4FEEF}" presName="compNode" presStyleCnt="0"/>
      <dgm:spPr/>
    </dgm:pt>
    <dgm:pt modelId="{DE9747C6-3E51-4F16-9BCE-59C050B2FECD}" type="pres">
      <dgm:prSet presAssocID="{6ED5D147-A7DB-4E97-B160-D8228BB4FEEF}" presName="bgRect" presStyleLbl="bgShp" presStyleIdx="0" presStyleCnt="3"/>
      <dgm:spPr>
        <a:solidFill>
          <a:schemeClr val="tx2"/>
        </a:solidFill>
      </dgm:spPr>
    </dgm:pt>
    <dgm:pt modelId="{6415A3EE-1C38-466A-8BE1-6319C57B2F75}" type="pres">
      <dgm:prSet presAssocID="{6ED5D147-A7DB-4E97-B160-D8228BB4FE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00520126-9DBB-4D25-81FC-DB2E99D62366}" type="pres">
      <dgm:prSet presAssocID="{6ED5D147-A7DB-4E97-B160-D8228BB4FEEF}" presName="spaceRect" presStyleCnt="0"/>
      <dgm:spPr/>
    </dgm:pt>
    <dgm:pt modelId="{96AA334A-DD6B-40DD-8200-47A8648F7B4A}" type="pres">
      <dgm:prSet presAssocID="{6ED5D147-A7DB-4E97-B160-D8228BB4FEEF}" presName="parTx" presStyleLbl="revTx" presStyleIdx="0" presStyleCnt="3">
        <dgm:presLayoutVars>
          <dgm:chMax val="0"/>
          <dgm:chPref val="0"/>
        </dgm:presLayoutVars>
      </dgm:prSet>
      <dgm:spPr/>
    </dgm:pt>
    <dgm:pt modelId="{5969686A-8F50-48ED-A6FD-D5265D01D923}" type="pres">
      <dgm:prSet presAssocID="{3BC04BED-E9F9-4173-88A6-4ABC67E588FB}" presName="sibTrans" presStyleCnt="0"/>
      <dgm:spPr/>
    </dgm:pt>
    <dgm:pt modelId="{C9258EE4-18ED-44A2-A790-3C3929972708}" type="pres">
      <dgm:prSet presAssocID="{613CB6A0-97AA-4C76-B1DB-CBD5450A86EE}" presName="compNode" presStyleCnt="0"/>
      <dgm:spPr/>
    </dgm:pt>
    <dgm:pt modelId="{24CBA09E-65D5-4424-910A-3B41E8CA47D2}" type="pres">
      <dgm:prSet presAssocID="{613CB6A0-97AA-4C76-B1DB-CBD5450A86EE}" presName="bgRect" presStyleLbl="bgShp" presStyleIdx="1" presStyleCnt="3"/>
      <dgm:spPr>
        <a:solidFill>
          <a:schemeClr val="tx2"/>
        </a:solidFill>
      </dgm:spPr>
    </dgm:pt>
    <dgm:pt modelId="{62E613B2-1088-4EA3-A9BE-016ACE46B0D7}" type="pres">
      <dgm:prSet presAssocID="{613CB6A0-97AA-4C76-B1DB-CBD5450A86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45272FFA-1993-42CA-BF1B-466D1439FF76}" type="pres">
      <dgm:prSet presAssocID="{613CB6A0-97AA-4C76-B1DB-CBD5450A86EE}" presName="spaceRect" presStyleCnt="0"/>
      <dgm:spPr/>
    </dgm:pt>
    <dgm:pt modelId="{3B8B907E-84E8-4CA2-908B-2B863190A248}" type="pres">
      <dgm:prSet presAssocID="{613CB6A0-97AA-4C76-B1DB-CBD5450A86EE}" presName="parTx" presStyleLbl="revTx" presStyleIdx="1" presStyleCnt="3">
        <dgm:presLayoutVars>
          <dgm:chMax val="0"/>
          <dgm:chPref val="0"/>
        </dgm:presLayoutVars>
      </dgm:prSet>
      <dgm:spPr/>
    </dgm:pt>
    <dgm:pt modelId="{EF467B8F-0876-4AB8-8B6E-8BF11CD7CB90}" type="pres">
      <dgm:prSet presAssocID="{59B22E2A-4253-4183-B7A0-EEC81728C9AC}" presName="sibTrans" presStyleCnt="0"/>
      <dgm:spPr/>
    </dgm:pt>
    <dgm:pt modelId="{263F6BEB-3173-4E76-9C1B-BB3FEAA28894}" type="pres">
      <dgm:prSet presAssocID="{B64B0822-360D-44F4-BAC7-5F4AA751FFFE}" presName="compNode" presStyleCnt="0"/>
      <dgm:spPr/>
    </dgm:pt>
    <dgm:pt modelId="{3547B38D-BC67-4240-9D5D-1E1F3C6B4E91}" type="pres">
      <dgm:prSet presAssocID="{B64B0822-360D-44F4-BAC7-5F4AA751FFFE}" presName="bgRect" presStyleLbl="bgShp" presStyleIdx="2" presStyleCnt="3"/>
      <dgm:spPr>
        <a:solidFill>
          <a:schemeClr val="tx2"/>
        </a:solidFill>
      </dgm:spPr>
    </dgm:pt>
    <dgm:pt modelId="{D2F0C5E3-59C4-44D0-9A50-C899DC61F293}" type="pres">
      <dgm:prSet presAssocID="{B64B0822-360D-44F4-BAC7-5F4AA751FF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CC534EB6-B3B1-44FE-BD0A-B722B9D186EF}" type="pres">
      <dgm:prSet presAssocID="{B64B0822-360D-44F4-BAC7-5F4AA751FFFE}" presName="spaceRect" presStyleCnt="0"/>
      <dgm:spPr/>
    </dgm:pt>
    <dgm:pt modelId="{8081CB74-44BD-41A1-99E4-181FA47603CE}" type="pres">
      <dgm:prSet presAssocID="{B64B0822-360D-44F4-BAC7-5F4AA751FFFE}" presName="parTx" presStyleLbl="revTx" presStyleIdx="2" presStyleCnt="3">
        <dgm:presLayoutVars>
          <dgm:chMax val="0"/>
          <dgm:chPref val="0"/>
        </dgm:presLayoutVars>
      </dgm:prSet>
      <dgm:spPr/>
    </dgm:pt>
  </dgm:ptLst>
  <dgm:cxnLst>
    <dgm:cxn modelId="{D0B49B17-1C57-44D4-B0D7-83D092B14570}" srcId="{71674BF6-AE73-49AB-BAE5-DFFC1EB5901A}" destId="{6ED5D147-A7DB-4E97-B160-D8228BB4FEEF}" srcOrd="0" destOrd="0" parTransId="{A4C0E2F6-9850-400E-AFAD-00B0DC1ED3AB}" sibTransId="{3BC04BED-E9F9-4173-88A6-4ABC67E588FB}"/>
    <dgm:cxn modelId="{34D72E1C-FDC9-45F4-BFB8-4FA373265168}" srcId="{71674BF6-AE73-49AB-BAE5-DFFC1EB5901A}" destId="{613CB6A0-97AA-4C76-B1DB-CBD5450A86EE}" srcOrd="1" destOrd="0" parTransId="{8B67B98B-1C66-47A4-A2D8-A49457D93E7B}" sibTransId="{59B22E2A-4253-4183-B7A0-EEC81728C9AC}"/>
    <dgm:cxn modelId="{F9C85C71-DB1C-4265-B90D-5AD589B3C832}" srcId="{71674BF6-AE73-49AB-BAE5-DFFC1EB5901A}" destId="{B64B0822-360D-44F4-BAC7-5F4AA751FFFE}" srcOrd="2" destOrd="0" parTransId="{2BF529B3-13A5-4997-9598-BE196898A3FB}" sibTransId="{085523BF-1098-4EB6-9308-6A846DE1BA89}"/>
    <dgm:cxn modelId="{F331277E-B7DB-4EFE-A33E-20CAF3C6AB0A}" type="presOf" srcId="{6ED5D147-A7DB-4E97-B160-D8228BB4FEEF}" destId="{96AA334A-DD6B-40DD-8200-47A8648F7B4A}" srcOrd="0" destOrd="0" presId="urn:microsoft.com/office/officeart/2018/2/layout/IconVerticalSolidList"/>
    <dgm:cxn modelId="{EBBEC898-BAF9-4885-BEA1-B769CEFF2EB4}" type="presOf" srcId="{613CB6A0-97AA-4C76-B1DB-CBD5450A86EE}" destId="{3B8B907E-84E8-4CA2-908B-2B863190A248}" srcOrd="0" destOrd="0" presId="urn:microsoft.com/office/officeart/2018/2/layout/IconVerticalSolidList"/>
    <dgm:cxn modelId="{1C9323F7-5A83-4E9D-8B02-03103A72222C}" type="presOf" srcId="{B64B0822-360D-44F4-BAC7-5F4AA751FFFE}" destId="{8081CB74-44BD-41A1-99E4-181FA47603CE}" srcOrd="0" destOrd="0" presId="urn:microsoft.com/office/officeart/2018/2/layout/IconVerticalSolidList"/>
    <dgm:cxn modelId="{5DBB33FB-205F-45FB-8268-ADC54CDC3484}" type="presOf" srcId="{71674BF6-AE73-49AB-BAE5-DFFC1EB5901A}" destId="{C6F6AA1B-B9B4-4E3C-ADF2-A7D1ECECAD0F}" srcOrd="0" destOrd="0" presId="urn:microsoft.com/office/officeart/2018/2/layout/IconVerticalSolidList"/>
    <dgm:cxn modelId="{C7B9D985-8F2B-4BCB-B36C-5710D48B8053}" type="presParOf" srcId="{C6F6AA1B-B9B4-4E3C-ADF2-A7D1ECECAD0F}" destId="{88D745E1-8B26-46AC-849A-1D6065BEE48C}" srcOrd="0" destOrd="0" presId="urn:microsoft.com/office/officeart/2018/2/layout/IconVerticalSolidList"/>
    <dgm:cxn modelId="{5746FCFE-5AF7-4B6D-BCAA-6E36A7CFD6CF}" type="presParOf" srcId="{88D745E1-8B26-46AC-849A-1D6065BEE48C}" destId="{DE9747C6-3E51-4F16-9BCE-59C050B2FECD}" srcOrd="0" destOrd="0" presId="urn:microsoft.com/office/officeart/2018/2/layout/IconVerticalSolidList"/>
    <dgm:cxn modelId="{E53B4F4C-8036-4329-9FDB-5242011D6908}" type="presParOf" srcId="{88D745E1-8B26-46AC-849A-1D6065BEE48C}" destId="{6415A3EE-1C38-466A-8BE1-6319C57B2F75}" srcOrd="1" destOrd="0" presId="urn:microsoft.com/office/officeart/2018/2/layout/IconVerticalSolidList"/>
    <dgm:cxn modelId="{A6822829-6727-4480-A05D-111E435BD846}" type="presParOf" srcId="{88D745E1-8B26-46AC-849A-1D6065BEE48C}" destId="{00520126-9DBB-4D25-81FC-DB2E99D62366}" srcOrd="2" destOrd="0" presId="urn:microsoft.com/office/officeart/2018/2/layout/IconVerticalSolidList"/>
    <dgm:cxn modelId="{0EBC706A-1112-48BD-8729-B8EEEBBBEFEB}" type="presParOf" srcId="{88D745E1-8B26-46AC-849A-1D6065BEE48C}" destId="{96AA334A-DD6B-40DD-8200-47A8648F7B4A}" srcOrd="3" destOrd="0" presId="urn:microsoft.com/office/officeart/2018/2/layout/IconVerticalSolidList"/>
    <dgm:cxn modelId="{1DC5771D-732F-4B53-B626-6EFC15745E45}" type="presParOf" srcId="{C6F6AA1B-B9B4-4E3C-ADF2-A7D1ECECAD0F}" destId="{5969686A-8F50-48ED-A6FD-D5265D01D923}" srcOrd="1" destOrd="0" presId="urn:microsoft.com/office/officeart/2018/2/layout/IconVerticalSolidList"/>
    <dgm:cxn modelId="{8ACFBEDA-106F-4556-BDC0-69E0B7F7F8CB}" type="presParOf" srcId="{C6F6AA1B-B9B4-4E3C-ADF2-A7D1ECECAD0F}" destId="{C9258EE4-18ED-44A2-A790-3C3929972708}" srcOrd="2" destOrd="0" presId="urn:microsoft.com/office/officeart/2018/2/layout/IconVerticalSolidList"/>
    <dgm:cxn modelId="{9A36C8DE-FD98-4526-961B-71EE69749757}" type="presParOf" srcId="{C9258EE4-18ED-44A2-A790-3C3929972708}" destId="{24CBA09E-65D5-4424-910A-3B41E8CA47D2}" srcOrd="0" destOrd="0" presId="urn:microsoft.com/office/officeart/2018/2/layout/IconVerticalSolidList"/>
    <dgm:cxn modelId="{1D17EA6D-0619-4142-B690-2B1D0CB51A8C}" type="presParOf" srcId="{C9258EE4-18ED-44A2-A790-3C3929972708}" destId="{62E613B2-1088-4EA3-A9BE-016ACE46B0D7}" srcOrd="1" destOrd="0" presId="urn:microsoft.com/office/officeart/2018/2/layout/IconVerticalSolidList"/>
    <dgm:cxn modelId="{71FD63AE-3A0B-449C-815E-909BF6042CA7}" type="presParOf" srcId="{C9258EE4-18ED-44A2-A790-3C3929972708}" destId="{45272FFA-1993-42CA-BF1B-466D1439FF76}" srcOrd="2" destOrd="0" presId="urn:microsoft.com/office/officeart/2018/2/layout/IconVerticalSolidList"/>
    <dgm:cxn modelId="{9AF136C5-349E-43B4-9872-2D34EF79F40F}" type="presParOf" srcId="{C9258EE4-18ED-44A2-A790-3C3929972708}" destId="{3B8B907E-84E8-4CA2-908B-2B863190A248}" srcOrd="3" destOrd="0" presId="urn:microsoft.com/office/officeart/2018/2/layout/IconVerticalSolidList"/>
    <dgm:cxn modelId="{E4C4ED7C-5649-4148-8D46-A0234826910C}" type="presParOf" srcId="{C6F6AA1B-B9B4-4E3C-ADF2-A7D1ECECAD0F}" destId="{EF467B8F-0876-4AB8-8B6E-8BF11CD7CB90}" srcOrd="3" destOrd="0" presId="urn:microsoft.com/office/officeart/2018/2/layout/IconVerticalSolidList"/>
    <dgm:cxn modelId="{407F2BF5-F355-43A1-8FB5-1A596187755C}" type="presParOf" srcId="{C6F6AA1B-B9B4-4E3C-ADF2-A7D1ECECAD0F}" destId="{263F6BEB-3173-4E76-9C1B-BB3FEAA28894}" srcOrd="4" destOrd="0" presId="urn:microsoft.com/office/officeart/2018/2/layout/IconVerticalSolidList"/>
    <dgm:cxn modelId="{5ED1949B-1222-49CE-8410-3625D717B0A2}" type="presParOf" srcId="{263F6BEB-3173-4E76-9C1B-BB3FEAA28894}" destId="{3547B38D-BC67-4240-9D5D-1E1F3C6B4E91}" srcOrd="0" destOrd="0" presId="urn:microsoft.com/office/officeart/2018/2/layout/IconVerticalSolidList"/>
    <dgm:cxn modelId="{6B4532DD-AF7F-44B5-B347-B62862B9C36B}" type="presParOf" srcId="{263F6BEB-3173-4E76-9C1B-BB3FEAA28894}" destId="{D2F0C5E3-59C4-44D0-9A50-C899DC61F293}" srcOrd="1" destOrd="0" presId="urn:microsoft.com/office/officeart/2018/2/layout/IconVerticalSolidList"/>
    <dgm:cxn modelId="{BFD159D5-5170-4AE6-873A-84A81F99FBDF}" type="presParOf" srcId="{263F6BEB-3173-4E76-9C1B-BB3FEAA28894}" destId="{CC534EB6-B3B1-44FE-BD0A-B722B9D186EF}" srcOrd="2" destOrd="0" presId="urn:microsoft.com/office/officeart/2018/2/layout/IconVerticalSolidList"/>
    <dgm:cxn modelId="{4EED3F82-1217-4E05-A9CE-BC540254043E}" type="presParOf" srcId="{263F6BEB-3173-4E76-9C1B-BB3FEAA28894}" destId="{8081CB74-44BD-41A1-99E4-181FA47603C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2F62B-0937-C143-949C-E215CC430E51}">
      <dsp:nvSpPr>
        <dsp:cNvPr id="0" name=""/>
        <dsp:cNvSpPr/>
      </dsp:nvSpPr>
      <dsp:spPr>
        <a:xfrm>
          <a:off x="3929301" y="2627086"/>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Hack and Learn 2022</a:t>
          </a:r>
        </a:p>
      </dsp:txBody>
      <dsp:txXfrm>
        <a:off x="4203880" y="2901665"/>
        <a:ext cx="1325785" cy="1325785"/>
      </dsp:txXfrm>
    </dsp:sp>
    <dsp:sp modelId="{F53FD834-1C9F-074F-BA9C-3B0291CA9B09}">
      <dsp:nvSpPr>
        <dsp:cNvPr id="0" name=""/>
        <dsp:cNvSpPr/>
      </dsp:nvSpPr>
      <dsp:spPr>
        <a:xfrm rot="16200000">
          <a:off x="4668393" y="1945273"/>
          <a:ext cx="396759" cy="637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4727907" y="2132283"/>
        <a:ext cx="277731" cy="382488"/>
      </dsp:txXfrm>
    </dsp:sp>
    <dsp:sp modelId="{CA51A292-9E7C-EE49-B8D9-AF6FC33E0ED5}">
      <dsp:nvSpPr>
        <dsp:cNvPr id="0" name=""/>
        <dsp:cNvSpPr/>
      </dsp:nvSpPr>
      <dsp:spPr>
        <a:xfrm>
          <a:off x="3929301" y="3540"/>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Outcome metrics and SDGs</a:t>
          </a:r>
        </a:p>
      </dsp:txBody>
      <dsp:txXfrm>
        <a:off x="4203880" y="278119"/>
        <a:ext cx="1325785" cy="1325785"/>
      </dsp:txXfrm>
    </dsp:sp>
    <dsp:sp modelId="{292A7945-3684-6442-89DD-AFB141A99253}">
      <dsp:nvSpPr>
        <dsp:cNvPr id="0" name=""/>
        <dsp:cNvSpPr/>
      </dsp:nvSpPr>
      <dsp:spPr>
        <a:xfrm rot="20520000">
          <a:off x="5905284" y="2843927"/>
          <a:ext cx="396759" cy="637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5908197" y="2989814"/>
        <a:ext cx="277731" cy="382488"/>
      </dsp:txXfrm>
    </dsp:sp>
    <dsp:sp modelId="{E452359A-AE5B-A44A-9AF1-5D0339A40C2F}">
      <dsp:nvSpPr>
        <dsp:cNvPr id="0" name=""/>
        <dsp:cNvSpPr/>
      </dsp:nvSpPr>
      <dsp:spPr>
        <a:xfrm>
          <a:off x="6424441" y="1816365"/>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SPARKS challenge</a:t>
          </a:r>
        </a:p>
      </dsp:txBody>
      <dsp:txXfrm>
        <a:off x="6699020" y="2090944"/>
        <a:ext cx="1325785" cy="1325785"/>
      </dsp:txXfrm>
    </dsp:sp>
    <dsp:sp modelId="{2FAA1233-967C-144B-B7D3-80CE1704B09F}">
      <dsp:nvSpPr>
        <dsp:cNvPr id="0" name=""/>
        <dsp:cNvSpPr/>
      </dsp:nvSpPr>
      <dsp:spPr>
        <a:xfrm rot="3240000">
          <a:off x="5432834" y="4297979"/>
          <a:ext cx="396759" cy="637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5457367" y="4377327"/>
        <a:ext cx="277731" cy="382488"/>
      </dsp:txXfrm>
    </dsp:sp>
    <dsp:sp modelId="{D316FFDD-CD0F-A14B-8D04-0F2412FFE8CF}">
      <dsp:nvSpPr>
        <dsp:cNvPr id="0" name=""/>
        <dsp:cNvSpPr/>
      </dsp:nvSpPr>
      <dsp:spPr>
        <a:xfrm>
          <a:off x="5471383" y="4749579"/>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Philanthropy in India</a:t>
          </a:r>
        </a:p>
      </dsp:txBody>
      <dsp:txXfrm>
        <a:off x="5745962" y="5024158"/>
        <a:ext cx="1325785" cy="1325785"/>
      </dsp:txXfrm>
    </dsp:sp>
    <dsp:sp modelId="{26F421BA-3D63-9C48-8A2D-D2A7FD79444A}">
      <dsp:nvSpPr>
        <dsp:cNvPr id="0" name=""/>
        <dsp:cNvSpPr/>
      </dsp:nvSpPr>
      <dsp:spPr>
        <a:xfrm rot="7560000">
          <a:off x="3903953" y="4297979"/>
          <a:ext cx="396759" cy="637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998448" y="4377327"/>
        <a:ext cx="277731" cy="382488"/>
      </dsp:txXfrm>
    </dsp:sp>
    <dsp:sp modelId="{6416A6A4-20D2-2243-BB65-99A94FA2564D}">
      <dsp:nvSpPr>
        <dsp:cNvPr id="0" name=""/>
        <dsp:cNvSpPr/>
      </dsp:nvSpPr>
      <dsp:spPr>
        <a:xfrm>
          <a:off x="2387220" y="4749579"/>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Village Enterprise</a:t>
          </a:r>
        </a:p>
      </dsp:txBody>
      <dsp:txXfrm>
        <a:off x="2661799" y="5024158"/>
        <a:ext cx="1325785" cy="1325785"/>
      </dsp:txXfrm>
    </dsp:sp>
    <dsp:sp modelId="{6CFBA175-AE31-FA41-B19C-0A765CA86AEA}">
      <dsp:nvSpPr>
        <dsp:cNvPr id="0" name=""/>
        <dsp:cNvSpPr/>
      </dsp:nvSpPr>
      <dsp:spPr>
        <a:xfrm rot="11880000">
          <a:off x="3431503" y="2843927"/>
          <a:ext cx="396759" cy="637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547618" y="2989814"/>
        <a:ext cx="277731" cy="382488"/>
      </dsp:txXfrm>
    </dsp:sp>
    <dsp:sp modelId="{6AA0CEDC-9E52-7B4C-88D4-2019F6DC8F7A}">
      <dsp:nvSpPr>
        <dsp:cNvPr id="0" name=""/>
        <dsp:cNvSpPr/>
      </dsp:nvSpPr>
      <dsp:spPr>
        <a:xfrm>
          <a:off x="1434161" y="1816365"/>
          <a:ext cx="1874943" cy="18749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A data platform for the EOF</a:t>
          </a:r>
        </a:p>
      </dsp:txBody>
      <dsp:txXfrm>
        <a:off x="1708740" y="2090944"/>
        <a:ext cx="1325785" cy="1325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747C6-3E51-4F16-9BCE-59C050B2FECD}">
      <dsp:nvSpPr>
        <dsp:cNvPr id="0" name=""/>
        <dsp:cNvSpPr/>
      </dsp:nvSpPr>
      <dsp:spPr>
        <a:xfrm>
          <a:off x="0" y="746"/>
          <a:ext cx="8167613" cy="1746119"/>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6415A3EE-1C38-466A-8BE1-6319C57B2F75}">
      <dsp:nvSpPr>
        <dsp:cNvPr id="0" name=""/>
        <dsp:cNvSpPr/>
      </dsp:nvSpPr>
      <dsp:spPr>
        <a:xfrm>
          <a:off x="528201" y="393622"/>
          <a:ext cx="960365" cy="960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AA334A-DD6B-40DD-8200-47A8648F7B4A}">
      <dsp:nvSpPr>
        <dsp:cNvPr id="0" name=""/>
        <dsp:cNvSpPr/>
      </dsp:nvSpPr>
      <dsp:spPr>
        <a:xfrm>
          <a:off x="2016767" y="746"/>
          <a:ext cx="6150845" cy="1746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98" tIns="184798" rIns="184798" bIns="184798" numCol="1" spcCol="1270" anchor="ctr" anchorCtr="0">
          <a:noAutofit/>
        </a:bodyPr>
        <a:lstStyle/>
        <a:p>
          <a:pPr marL="0" lvl="0" indent="0" algn="l" defTabSz="933450">
            <a:lnSpc>
              <a:spcPct val="100000"/>
            </a:lnSpc>
            <a:spcBef>
              <a:spcPct val="0"/>
            </a:spcBef>
            <a:spcAft>
              <a:spcPct val="35000"/>
            </a:spcAft>
            <a:buNone/>
          </a:pPr>
          <a:r>
            <a:rPr lang="en-GB" sz="2100" kern="1200" dirty="0">
              <a:solidFill>
                <a:schemeClr val="bg1"/>
              </a:solidFill>
            </a:rPr>
            <a:t>RCT data is large and complex, so</a:t>
          </a:r>
          <a:endParaRPr lang="en-US" sz="2100" kern="1200" dirty="0">
            <a:solidFill>
              <a:schemeClr val="bg1"/>
            </a:solidFill>
          </a:endParaRPr>
        </a:p>
      </dsp:txBody>
      <dsp:txXfrm>
        <a:off x="2016767" y="746"/>
        <a:ext cx="6150845" cy="1746119"/>
      </dsp:txXfrm>
    </dsp:sp>
    <dsp:sp modelId="{24CBA09E-65D5-4424-910A-3B41E8CA47D2}">
      <dsp:nvSpPr>
        <dsp:cNvPr id="0" name=""/>
        <dsp:cNvSpPr/>
      </dsp:nvSpPr>
      <dsp:spPr>
        <a:xfrm>
          <a:off x="0" y="2183394"/>
          <a:ext cx="8167613" cy="1746119"/>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62E613B2-1088-4EA3-A9BE-016ACE46B0D7}">
      <dsp:nvSpPr>
        <dsp:cNvPr id="0" name=""/>
        <dsp:cNvSpPr/>
      </dsp:nvSpPr>
      <dsp:spPr>
        <a:xfrm>
          <a:off x="528201" y="2576271"/>
          <a:ext cx="960365" cy="960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8B907E-84E8-4CA2-908B-2B863190A248}">
      <dsp:nvSpPr>
        <dsp:cNvPr id="0" name=""/>
        <dsp:cNvSpPr/>
      </dsp:nvSpPr>
      <dsp:spPr>
        <a:xfrm>
          <a:off x="2016767" y="2183394"/>
          <a:ext cx="6150845" cy="1746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98" tIns="184798" rIns="184798" bIns="184798" numCol="1" spcCol="1270" anchor="ctr" anchorCtr="0">
          <a:noAutofit/>
        </a:bodyPr>
        <a:lstStyle/>
        <a:p>
          <a:pPr marL="0" lvl="0" indent="0" algn="l" defTabSz="933450">
            <a:lnSpc>
              <a:spcPct val="100000"/>
            </a:lnSpc>
            <a:spcBef>
              <a:spcPct val="0"/>
            </a:spcBef>
            <a:spcAft>
              <a:spcPct val="35000"/>
            </a:spcAft>
            <a:buNone/>
          </a:pPr>
          <a:r>
            <a:rPr lang="en-GB" sz="2100" kern="1200" dirty="0">
              <a:solidFill>
                <a:schemeClr val="bg1"/>
              </a:solidFill>
            </a:rPr>
            <a:t>How can we show the results of the RCT evaluation of the Village Enterprise DIB in a simple and effective way?</a:t>
          </a:r>
          <a:endParaRPr lang="en-US" sz="2100" kern="1200" dirty="0">
            <a:solidFill>
              <a:schemeClr val="bg1"/>
            </a:solidFill>
          </a:endParaRPr>
        </a:p>
      </dsp:txBody>
      <dsp:txXfrm>
        <a:off x="2016767" y="2183394"/>
        <a:ext cx="6150845" cy="1746119"/>
      </dsp:txXfrm>
    </dsp:sp>
    <dsp:sp modelId="{3547B38D-BC67-4240-9D5D-1E1F3C6B4E91}">
      <dsp:nvSpPr>
        <dsp:cNvPr id="0" name=""/>
        <dsp:cNvSpPr/>
      </dsp:nvSpPr>
      <dsp:spPr>
        <a:xfrm>
          <a:off x="0" y="4366043"/>
          <a:ext cx="8167613" cy="1746119"/>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D2F0C5E3-59C4-44D0-9A50-C899DC61F293}">
      <dsp:nvSpPr>
        <dsp:cNvPr id="0" name=""/>
        <dsp:cNvSpPr/>
      </dsp:nvSpPr>
      <dsp:spPr>
        <a:xfrm>
          <a:off x="528201" y="4758920"/>
          <a:ext cx="960365" cy="960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1CB74-44BD-41A1-99E4-181FA47603CE}">
      <dsp:nvSpPr>
        <dsp:cNvPr id="0" name=""/>
        <dsp:cNvSpPr/>
      </dsp:nvSpPr>
      <dsp:spPr>
        <a:xfrm>
          <a:off x="2016767" y="4366043"/>
          <a:ext cx="6150845" cy="1746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98" tIns="184798" rIns="184798" bIns="184798" numCol="1" spcCol="1270" anchor="ctr" anchorCtr="0">
          <a:noAutofit/>
        </a:bodyPr>
        <a:lstStyle/>
        <a:p>
          <a:pPr marL="0" lvl="0" indent="0" algn="l" defTabSz="933450">
            <a:lnSpc>
              <a:spcPct val="100000"/>
            </a:lnSpc>
            <a:spcBef>
              <a:spcPct val="0"/>
            </a:spcBef>
            <a:spcAft>
              <a:spcPct val="35000"/>
            </a:spcAft>
            <a:buNone/>
          </a:pPr>
          <a:r>
            <a:rPr lang="en-GB" sz="2100" kern="1200" dirty="0">
              <a:solidFill>
                <a:schemeClr val="bg1"/>
              </a:solidFill>
            </a:rPr>
            <a:t>How can we present this information to policy makers in quick and easy-to-understand way?</a:t>
          </a:r>
          <a:endParaRPr lang="en-US" sz="2100" kern="1200" dirty="0">
            <a:solidFill>
              <a:schemeClr val="bg1"/>
            </a:solidFill>
          </a:endParaRPr>
        </a:p>
      </dsp:txBody>
      <dsp:txXfrm>
        <a:off x="2016767" y="4366043"/>
        <a:ext cx="6150845" cy="174611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C899-D123-44C8-9A17-4D4708089875}" type="datetimeFigureOut">
              <a:rPr lang="en-GB"/>
              <a:t>11/04/2022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EE7D3-4AAC-4251-A766-F9C6B4BE493C}" type="slidenum">
              <a:rPr lang="en-GB"/>
              <a:t>‹#›</a:t>
            </a:fld>
            <a:endParaRPr lang="en-GB"/>
          </a:p>
        </p:txBody>
      </p:sp>
    </p:spTree>
    <p:extLst>
      <p:ext uri="{BB962C8B-B14F-4D97-AF65-F5344CB8AC3E}">
        <p14:creationId xmlns:p14="http://schemas.microsoft.com/office/powerpoint/2010/main" val="149013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97E7F-54F2-9940-A3E0-C22726526DEF}" type="slidenum">
              <a:rPr lang="en-US" smtClean="0"/>
              <a:t>1</a:t>
            </a:fld>
            <a:endParaRPr lang="en-US"/>
          </a:p>
        </p:txBody>
      </p:sp>
    </p:spTree>
    <p:extLst>
      <p:ext uri="{BB962C8B-B14F-4D97-AF65-F5344CB8AC3E}">
        <p14:creationId xmlns:p14="http://schemas.microsoft.com/office/powerpoint/2010/main" val="145959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16f41f44d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16f41f44d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1216f41f44d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16f41f3b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216f41f3b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g1216f41f3b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16f41f4d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216f41f4d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1216f41f4d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38b8be30e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1238b8be30e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38b8be30e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1238b8be30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38b8be30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This visualisation shows the share of a country’s funding that is provided by institutional donors. We divide countries into quintiles by total amount of funding: The US, UK, Netherlands are three countries that typically provide the highest amount of funding to Indian nonprofits and therefore are found in quintile 5; Afghanistan, Bolivia and Madagascar typically provide some of lowest levels of funding and therefore are found in quintile 1.</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 differences between quintiles are unsurprising: institutional donors will be able to provide more funding than individuals.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There is considerably more variability in the lower quintiles: in some years the typical share of funding from institutional donors is 0; in others it is as high as 20%.</a:t>
            </a:r>
            <a:endParaRPr/>
          </a:p>
          <a:p>
            <a:pPr marL="0" lvl="0" indent="0" algn="l" rtl="0">
              <a:lnSpc>
                <a:spcPct val="100000"/>
              </a:lnSpc>
              <a:spcBef>
                <a:spcPts val="0"/>
              </a:spcBef>
              <a:spcAft>
                <a:spcPts val="0"/>
              </a:spcAft>
              <a:buSzPts val="1400"/>
              <a:buNone/>
            </a:pPr>
            <a:endParaRPr/>
          </a:p>
        </p:txBody>
      </p:sp>
      <p:sp>
        <p:nvSpPr>
          <p:cNvPr id="176" name="Google Shape;176;g1238b8be30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38b8be8c7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238b8be8c7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This visualisation shows the distribution of changes in the ranking of a country. We can rank countries by how much funding they provide to Indian nonprofits: the US tends to top this ranking, while Senegal and Iraq tend to appear at the bottom of the rankings. We then look at changes in a country’s ranking over time: for example, in 2015-16 Bosnia was ranked 77</a:t>
            </a:r>
            <a:r>
              <a:rPr lang="en-US" sz="2000" baseline="30000"/>
              <a:t>th</a:t>
            </a:r>
            <a:r>
              <a:rPr lang="en-US"/>
              <a:t> in terms of the total funding it provided, while in 2016-17 it was ranked 125</a:t>
            </a:r>
            <a:r>
              <a:rPr lang="en-US" sz="2000" baseline="30000"/>
              <a:t>th</a:t>
            </a:r>
            <a:r>
              <a:rPr lang="en-US"/>
              <a:t>. Data points above the horizontal line represent countries who achieved a higher ranking than the previous year, countries below the line represent countries who achieved a lower ranking.</a:t>
            </a:r>
            <a:endParaRPr/>
          </a:p>
          <a:p>
            <a:pPr marL="0" lvl="0" indent="0" algn="l" rtl="0">
              <a:lnSpc>
                <a:spcPct val="115000"/>
              </a:lnSpc>
              <a:spcBef>
                <a:spcPts val="0"/>
              </a:spcBef>
              <a:spcAft>
                <a:spcPts val="0"/>
              </a:spcAft>
              <a:buClr>
                <a:schemeClr val="dk1"/>
              </a:buClr>
              <a:buSzPts val="1100"/>
              <a:buFont typeface="Arial"/>
              <a:buNone/>
            </a:pPr>
            <a:r>
              <a:rPr lang="en-US"/>
              <a:t>On average countries retain their ranking over time i.e., maintain their relative importance to Indian nonprofits, though small changes in ranking are common as well.</a:t>
            </a:r>
            <a:endParaRPr/>
          </a:p>
          <a:p>
            <a:pPr marL="0" lvl="0" indent="0" algn="l" rtl="0">
              <a:spcBef>
                <a:spcPts val="0"/>
              </a:spcBef>
              <a:spcAft>
                <a:spcPts val="0"/>
              </a:spcAft>
              <a:buNone/>
            </a:pPr>
            <a:endParaRPr/>
          </a:p>
        </p:txBody>
      </p:sp>
      <p:sp>
        <p:nvSpPr>
          <p:cNvPr id="194" name="Google Shape;194;g1238b8be8c7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97E7F-54F2-9940-A3E0-C22726526DEF}" type="slidenum">
              <a:rPr lang="en-US" smtClean="0"/>
              <a:t>53</a:t>
            </a:fld>
            <a:endParaRPr lang="en-US"/>
          </a:p>
        </p:txBody>
      </p:sp>
    </p:spTree>
    <p:extLst>
      <p:ext uri="{BB962C8B-B14F-4D97-AF65-F5344CB8AC3E}">
        <p14:creationId xmlns:p14="http://schemas.microsoft.com/office/powerpoint/2010/main" val="37619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8EE7D3-4AAC-4251-A766-F9C6B4BE493C}" type="slidenum">
              <a:rPr lang="en-GB" smtClean="0"/>
              <a:t>54</a:t>
            </a:fld>
            <a:endParaRPr lang="en-GB"/>
          </a:p>
        </p:txBody>
      </p:sp>
    </p:spTree>
    <p:extLst>
      <p:ext uri="{BB962C8B-B14F-4D97-AF65-F5344CB8AC3E}">
        <p14:creationId xmlns:p14="http://schemas.microsoft.com/office/powerpoint/2010/main" val="80324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79768" y="4715909"/>
            <a:ext cx="5438140"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50445" y="9430091"/>
            <a:ext cx="2945659" cy="4964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709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03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17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487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79768" y="4715909"/>
            <a:ext cx="5438140"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txBox="1">
            <a:spLocks noGrp="1"/>
          </p:cNvSpPr>
          <p:nvPr>
            <p:ph type="sldNum" idx="12"/>
          </p:nvPr>
        </p:nvSpPr>
        <p:spPr>
          <a:xfrm>
            <a:off x="3850445" y="9430091"/>
            <a:ext cx="2945659" cy="4964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0944" y="4133853"/>
            <a:ext cx="5401056" cy="2724151"/>
          </a:xfrm>
          <a:prstGeom prst="rect">
            <a:avLst/>
          </a:prstGeom>
        </p:spPr>
      </p:pic>
      <p:sp>
        <p:nvSpPr>
          <p:cNvPr id="2" name="Title 1"/>
          <p:cNvSpPr>
            <a:spLocks noGrp="1"/>
          </p:cNvSpPr>
          <p:nvPr>
            <p:ph type="ctrTitle" hasCustomPrompt="1"/>
          </p:nvPr>
        </p:nvSpPr>
        <p:spPr>
          <a:xfrm>
            <a:off x="612330" y="2461994"/>
            <a:ext cx="10967341" cy="916591"/>
          </a:xfrm>
        </p:spPr>
        <p:txBody>
          <a:bodyPr>
            <a:normAutofit/>
          </a:bodyPr>
          <a:lstStyle>
            <a:lvl1pPr algn="ctr">
              <a:defRPr sz="4000" baseline="0"/>
            </a:lvl1pPr>
          </a:lstStyle>
          <a:p>
            <a:r>
              <a:rPr lang="en-US"/>
              <a:t>Click to edit the </a:t>
            </a:r>
            <a:br>
              <a:rPr lang="en-US"/>
            </a:br>
            <a:r>
              <a:rPr lang="en-US"/>
              <a:t>Master title style</a:t>
            </a:r>
          </a:p>
        </p:txBody>
      </p:sp>
      <p:sp>
        <p:nvSpPr>
          <p:cNvPr id="3" name="Subtitle 2"/>
          <p:cNvSpPr>
            <a:spLocks noGrp="1"/>
          </p:cNvSpPr>
          <p:nvPr>
            <p:ph type="subTitle" idx="1"/>
          </p:nvPr>
        </p:nvSpPr>
        <p:spPr>
          <a:xfrm>
            <a:off x="1100988" y="3438960"/>
            <a:ext cx="9990039" cy="826199"/>
          </a:xfrm>
        </p:spPr>
        <p:txBody>
          <a:bodyPr>
            <a:normAutofit/>
          </a:bodyPr>
          <a:lstStyle>
            <a:lvl1pPr marL="0" indent="0" algn="ctr">
              <a:spcBef>
                <a:spcPts val="0"/>
              </a:spcBef>
              <a:buNone/>
              <a:defRPr sz="3200">
                <a:solidFill>
                  <a:schemeClr val="tx1">
                    <a:tint val="75000"/>
                  </a:schemeClr>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pic>
        <p:nvPicPr>
          <p:cNvPr id="6" name="Picture 5">
            <a:extLst>
              <a:ext uri="{FF2B5EF4-FFF2-40B4-BE49-F238E27FC236}">
                <a16:creationId xmlns:a16="http://schemas.microsoft.com/office/drawing/2014/main" id="{CBF6C4A7-E491-F64D-A912-DADAA5F9227C}"/>
              </a:ext>
            </a:extLst>
          </p:cNvPr>
          <p:cNvPicPr>
            <a:picLocks noChangeAspect="1"/>
          </p:cNvPicPr>
          <p:nvPr userDrawn="1"/>
        </p:nvPicPr>
        <p:blipFill>
          <a:blip r:embed="rId3"/>
          <a:stretch>
            <a:fillRect/>
          </a:stretch>
        </p:blipFill>
        <p:spPr>
          <a:xfrm>
            <a:off x="1583499" y="393986"/>
            <a:ext cx="9025004" cy="2091159"/>
          </a:xfrm>
          <a:prstGeom prst="rect">
            <a:avLst/>
          </a:prstGeom>
        </p:spPr>
      </p:pic>
      <p:pic>
        <p:nvPicPr>
          <p:cNvPr id="8" name="Picture 11">
            <a:extLst>
              <a:ext uri="{FF2B5EF4-FFF2-40B4-BE49-F238E27FC236}">
                <a16:creationId xmlns:a16="http://schemas.microsoft.com/office/drawing/2014/main" id="{291DC084-6AA8-4B4D-BF34-E3D3E61C2F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1570" y="5860865"/>
            <a:ext cx="320760" cy="327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729F29-73A8-B04D-B669-F0FC4FFB053B}"/>
              </a:ext>
            </a:extLst>
          </p:cNvPr>
          <p:cNvSpPr txBox="1"/>
          <p:nvPr userDrawn="1"/>
        </p:nvSpPr>
        <p:spPr>
          <a:xfrm>
            <a:off x="649976" y="5860865"/>
            <a:ext cx="1431802" cy="338554"/>
          </a:xfrm>
          <a:prstGeom prst="rect">
            <a:avLst/>
          </a:prstGeom>
          <a:noFill/>
        </p:spPr>
        <p:txBody>
          <a:bodyPr wrap="none" lIns="91440" tIns="45720" rIns="91440" bIns="45720" rtlCol="0" anchor="t">
            <a:spAutoFit/>
          </a:bodyPr>
          <a:lstStyle/>
          <a:p>
            <a:r>
              <a:rPr lang="en-US" sz="1600" dirty="0">
                <a:latin typeface="Trebuchet MS"/>
              </a:rPr>
              <a:t>@golaboxford</a:t>
            </a:r>
            <a:endParaRPr lang="en-US" sz="1600" dirty="0">
              <a:latin typeface="Trebuchet MS" panose="020B0703020202090204" pitchFamily="34" charset="0"/>
            </a:endParaRPr>
          </a:p>
        </p:txBody>
      </p:sp>
      <p:sp>
        <p:nvSpPr>
          <p:cNvPr id="12" name="TextBox 11">
            <a:extLst>
              <a:ext uri="{FF2B5EF4-FFF2-40B4-BE49-F238E27FC236}">
                <a16:creationId xmlns:a16="http://schemas.microsoft.com/office/drawing/2014/main" id="{68FA6FD2-A6E8-3443-847C-698F89439C85}"/>
              </a:ext>
            </a:extLst>
          </p:cNvPr>
          <p:cNvSpPr txBox="1"/>
          <p:nvPr userDrawn="1"/>
        </p:nvSpPr>
        <p:spPr>
          <a:xfrm>
            <a:off x="678709" y="6275052"/>
            <a:ext cx="1544012" cy="338554"/>
          </a:xfrm>
          <a:prstGeom prst="rect">
            <a:avLst/>
          </a:prstGeom>
          <a:noFill/>
        </p:spPr>
        <p:txBody>
          <a:bodyPr wrap="none" rtlCol="0">
            <a:spAutoFit/>
          </a:bodyPr>
          <a:lstStyle/>
          <a:p>
            <a:r>
              <a:rPr lang="en-US" sz="1600" dirty="0">
                <a:latin typeface="Trebuchet MS" panose="020B0703020202090204" pitchFamily="34" charset="0"/>
              </a:rPr>
              <a:t>golab.ox.ac.uk</a:t>
            </a:r>
          </a:p>
        </p:txBody>
      </p:sp>
      <p:pic>
        <p:nvPicPr>
          <p:cNvPr id="7" name="Picture 6">
            <a:extLst>
              <a:ext uri="{FF2B5EF4-FFF2-40B4-BE49-F238E27FC236}">
                <a16:creationId xmlns:a16="http://schemas.microsoft.com/office/drawing/2014/main" id="{85C545D3-0BE8-7545-A076-DC5BA4056D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0343" y="6284829"/>
            <a:ext cx="331987" cy="343241"/>
          </a:xfrm>
          <a:prstGeom prst="rect">
            <a:avLst/>
          </a:prstGeom>
        </p:spPr>
      </p:pic>
    </p:spTree>
    <p:extLst>
      <p:ext uri="{BB962C8B-B14F-4D97-AF65-F5344CB8AC3E}">
        <p14:creationId xmlns:p14="http://schemas.microsoft.com/office/powerpoint/2010/main" val="163539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831851" y="1710690"/>
            <a:ext cx="10515600" cy="28517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6000"/>
              <a:buFont typeface="Verdana"/>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1851" y="4589146"/>
            <a:ext cx="10515600" cy="1501140"/>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rgbClr val="888888"/>
              </a:buClr>
              <a:buSzPts val="2400"/>
              <a:buNone/>
              <a:defRPr sz="2880">
                <a:solidFill>
                  <a:srgbClr val="888888"/>
                </a:solidFill>
              </a:defRPr>
            </a:lvl1pPr>
            <a:lvl2pPr marL="1097280" lvl="1" indent="-274320" algn="l">
              <a:lnSpc>
                <a:spcPct val="90000"/>
              </a:lnSpc>
              <a:spcBef>
                <a:spcPts val="600"/>
              </a:spcBef>
              <a:spcAft>
                <a:spcPts val="0"/>
              </a:spcAft>
              <a:buClr>
                <a:srgbClr val="888888"/>
              </a:buClr>
              <a:buSzPts val="2000"/>
              <a:buNone/>
              <a:defRPr sz="2400">
                <a:solidFill>
                  <a:srgbClr val="888888"/>
                </a:solidFill>
              </a:defRPr>
            </a:lvl2pPr>
            <a:lvl3pPr marL="1645920" lvl="2" indent="-274320" algn="l">
              <a:lnSpc>
                <a:spcPct val="90000"/>
              </a:lnSpc>
              <a:spcBef>
                <a:spcPts val="600"/>
              </a:spcBef>
              <a:spcAft>
                <a:spcPts val="0"/>
              </a:spcAft>
              <a:buClr>
                <a:srgbClr val="888888"/>
              </a:buClr>
              <a:buSzPts val="1800"/>
              <a:buNone/>
              <a:defRPr sz="2160">
                <a:solidFill>
                  <a:srgbClr val="888888"/>
                </a:solidFill>
              </a:defRPr>
            </a:lvl3pPr>
            <a:lvl4pPr marL="2194560" lvl="3" indent="-274320" algn="l">
              <a:lnSpc>
                <a:spcPct val="90000"/>
              </a:lnSpc>
              <a:spcBef>
                <a:spcPts val="600"/>
              </a:spcBef>
              <a:spcAft>
                <a:spcPts val="0"/>
              </a:spcAft>
              <a:buClr>
                <a:srgbClr val="888888"/>
              </a:buClr>
              <a:buSzPts val="1600"/>
              <a:buNone/>
              <a:defRPr sz="1920">
                <a:solidFill>
                  <a:srgbClr val="888888"/>
                </a:solidFill>
              </a:defRPr>
            </a:lvl4pPr>
            <a:lvl5pPr marL="2743200" lvl="4" indent="-274320" algn="l">
              <a:lnSpc>
                <a:spcPct val="90000"/>
              </a:lnSpc>
              <a:spcBef>
                <a:spcPts val="600"/>
              </a:spcBef>
              <a:spcAft>
                <a:spcPts val="0"/>
              </a:spcAft>
              <a:buClr>
                <a:srgbClr val="888888"/>
              </a:buClr>
              <a:buSzPts val="1600"/>
              <a:buNone/>
              <a:defRPr sz="1920">
                <a:solidFill>
                  <a:srgbClr val="888888"/>
                </a:solidFill>
              </a:defRPr>
            </a:lvl5pPr>
            <a:lvl6pPr marL="3291840" lvl="5" indent="-274320" algn="l">
              <a:lnSpc>
                <a:spcPct val="90000"/>
              </a:lnSpc>
              <a:spcBef>
                <a:spcPts val="600"/>
              </a:spcBef>
              <a:spcAft>
                <a:spcPts val="0"/>
              </a:spcAft>
              <a:buClr>
                <a:srgbClr val="888888"/>
              </a:buClr>
              <a:buSzPts val="1600"/>
              <a:buNone/>
              <a:defRPr sz="1920">
                <a:solidFill>
                  <a:srgbClr val="888888"/>
                </a:solidFill>
              </a:defRPr>
            </a:lvl6pPr>
            <a:lvl7pPr marL="3840480" lvl="6" indent="-274320" algn="l">
              <a:lnSpc>
                <a:spcPct val="90000"/>
              </a:lnSpc>
              <a:spcBef>
                <a:spcPts val="600"/>
              </a:spcBef>
              <a:spcAft>
                <a:spcPts val="0"/>
              </a:spcAft>
              <a:buClr>
                <a:srgbClr val="888888"/>
              </a:buClr>
              <a:buSzPts val="1600"/>
              <a:buNone/>
              <a:defRPr sz="1920">
                <a:solidFill>
                  <a:srgbClr val="888888"/>
                </a:solidFill>
              </a:defRPr>
            </a:lvl7pPr>
            <a:lvl8pPr marL="4389120" lvl="7" indent="-274320" algn="l">
              <a:lnSpc>
                <a:spcPct val="90000"/>
              </a:lnSpc>
              <a:spcBef>
                <a:spcPts val="600"/>
              </a:spcBef>
              <a:spcAft>
                <a:spcPts val="0"/>
              </a:spcAft>
              <a:buClr>
                <a:srgbClr val="888888"/>
              </a:buClr>
              <a:buSzPts val="1600"/>
              <a:buNone/>
              <a:defRPr sz="1920">
                <a:solidFill>
                  <a:srgbClr val="888888"/>
                </a:solidFill>
              </a:defRPr>
            </a:lvl8pPr>
            <a:lvl9pPr marL="4937760" lvl="8" indent="-274320" algn="l">
              <a:lnSpc>
                <a:spcPct val="90000"/>
              </a:lnSpc>
              <a:spcBef>
                <a:spcPts val="600"/>
              </a:spcBef>
              <a:spcAft>
                <a:spcPts val="0"/>
              </a:spcAft>
              <a:buClr>
                <a:srgbClr val="888888"/>
              </a:buClr>
              <a:buSzPts val="1600"/>
              <a:buNone/>
              <a:defRPr sz="1920">
                <a:solidFill>
                  <a:srgbClr val="888888"/>
                </a:solidFill>
              </a:defRPr>
            </a:lvl9pPr>
          </a:lstStyle>
          <a:p>
            <a:endParaRPr/>
          </a:p>
        </p:txBody>
      </p:sp>
      <p:sp>
        <p:nvSpPr>
          <p:cNvPr id="28" name="Google Shape;28;p11"/>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29" name="Google Shape;29;p11"/>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0" name="Google Shape;30;p11"/>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755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838200" y="1824990"/>
            <a:ext cx="51562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34" name="Google Shape;34;p12"/>
          <p:cNvSpPr txBox="1">
            <a:spLocks noGrp="1"/>
          </p:cNvSpPr>
          <p:nvPr>
            <p:ph type="body" idx="2"/>
          </p:nvPr>
        </p:nvSpPr>
        <p:spPr>
          <a:xfrm>
            <a:off x="6197600" y="1824990"/>
            <a:ext cx="51562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35" name="Google Shape;35;p12"/>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6" name="Google Shape;36;p12"/>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7" name="Google Shape;37;p12"/>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280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840317"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3"/>
          <p:cNvSpPr txBox="1">
            <a:spLocks noGrp="1"/>
          </p:cNvSpPr>
          <p:nvPr>
            <p:ph type="body" idx="1"/>
          </p:nvPr>
        </p:nvSpPr>
        <p:spPr>
          <a:xfrm>
            <a:off x="840318" y="1682116"/>
            <a:ext cx="5158316" cy="822960"/>
          </a:xfrm>
          <a:prstGeom prst="rect">
            <a:avLst/>
          </a:prstGeom>
          <a:noFill/>
          <a:ln>
            <a:noFill/>
          </a:ln>
        </p:spPr>
        <p:txBody>
          <a:bodyPr spcFirstLastPara="1" wrap="square" lIns="91425" tIns="45700" rIns="91425" bIns="45700" anchor="b" anchorCtr="0">
            <a:normAutofit/>
          </a:bodyPr>
          <a:lstStyle>
            <a:lvl1pPr marL="548640" lvl="0" indent="-274320" algn="l">
              <a:lnSpc>
                <a:spcPct val="90000"/>
              </a:lnSpc>
              <a:spcBef>
                <a:spcPts val="1200"/>
              </a:spcBef>
              <a:spcAft>
                <a:spcPts val="0"/>
              </a:spcAft>
              <a:buClr>
                <a:schemeClr val="dk1"/>
              </a:buClr>
              <a:buSzPts val="2400"/>
              <a:buNone/>
              <a:defRPr sz="2880" b="1"/>
            </a:lvl1pPr>
            <a:lvl2pPr marL="1097280" lvl="1" indent="-274320" algn="l">
              <a:lnSpc>
                <a:spcPct val="90000"/>
              </a:lnSpc>
              <a:spcBef>
                <a:spcPts val="600"/>
              </a:spcBef>
              <a:spcAft>
                <a:spcPts val="0"/>
              </a:spcAft>
              <a:buClr>
                <a:schemeClr val="dk1"/>
              </a:buClr>
              <a:buSzPts val="2000"/>
              <a:buNone/>
              <a:defRPr sz="2400" b="1"/>
            </a:lvl2pPr>
            <a:lvl3pPr marL="1645920" lvl="2" indent="-274320" algn="l">
              <a:lnSpc>
                <a:spcPct val="90000"/>
              </a:lnSpc>
              <a:spcBef>
                <a:spcPts val="600"/>
              </a:spcBef>
              <a:spcAft>
                <a:spcPts val="0"/>
              </a:spcAft>
              <a:buClr>
                <a:schemeClr val="dk1"/>
              </a:buClr>
              <a:buSzPts val="1800"/>
              <a:buNone/>
              <a:defRPr sz="2160" b="1"/>
            </a:lvl3pPr>
            <a:lvl4pPr marL="2194560" lvl="3" indent="-274320" algn="l">
              <a:lnSpc>
                <a:spcPct val="90000"/>
              </a:lnSpc>
              <a:spcBef>
                <a:spcPts val="600"/>
              </a:spcBef>
              <a:spcAft>
                <a:spcPts val="0"/>
              </a:spcAft>
              <a:buClr>
                <a:schemeClr val="dk1"/>
              </a:buClr>
              <a:buSzPts val="1600"/>
              <a:buNone/>
              <a:defRPr sz="1920" b="1"/>
            </a:lvl4pPr>
            <a:lvl5pPr marL="2743200" lvl="4" indent="-274320" algn="l">
              <a:lnSpc>
                <a:spcPct val="90000"/>
              </a:lnSpc>
              <a:spcBef>
                <a:spcPts val="600"/>
              </a:spcBef>
              <a:spcAft>
                <a:spcPts val="0"/>
              </a:spcAft>
              <a:buClr>
                <a:schemeClr val="dk1"/>
              </a:buClr>
              <a:buSzPts val="1600"/>
              <a:buNone/>
              <a:defRPr sz="1920" b="1"/>
            </a:lvl5pPr>
            <a:lvl6pPr marL="3291840" lvl="5" indent="-274320" algn="l">
              <a:lnSpc>
                <a:spcPct val="90000"/>
              </a:lnSpc>
              <a:spcBef>
                <a:spcPts val="600"/>
              </a:spcBef>
              <a:spcAft>
                <a:spcPts val="0"/>
              </a:spcAft>
              <a:buClr>
                <a:schemeClr val="dk1"/>
              </a:buClr>
              <a:buSzPts val="1600"/>
              <a:buNone/>
              <a:defRPr sz="1920" b="1"/>
            </a:lvl6pPr>
            <a:lvl7pPr marL="3840480" lvl="6" indent="-274320" algn="l">
              <a:lnSpc>
                <a:spcPct val="90000"/>
              </a:lnSpc>
              <a:spcBef>
                <a:spcPts val="600"/>
              </a:spcBef>
              <a:spcAft>
                <a:spcPts val="0"/>
              </a:spcAft>
              <a:buClr>
                <a:schemeClr val="dk1"/>
              </a:buClr>
              <a:buSzPts val="1600"/>
              <a:buNone/>
              <a:defRPr sz="1920" b="1"/>
            </a:lvl7pPr>
            <a:lvl8pPr marL="4389120" lvl="7" indent="-274320" algn="l">
              <a:lnSpc>
                <a:spcPct val="90000"/>
              </a:lnSpc>
              <a:spcBef>
                <a:spcPts val="600"/>
              </a:spcBef>
              <a:spcAft>
                <a:spcPts val="0"/>
              </a:spcAft>
              <a:buClr>
                <a:schemeClr val="dk1"/>
              </a:buClr>
              <a:buSzPts val="1600"/>
              <a:buNone/>
              <a:defRPr sz="1920" b="1"/>
            </a:lvl8pPr>
            <a:lvl9pPr marL="4937760" lvl="8" indent="-274320" algn="l">
              <a:lnSpc>
                <a:spcPct val="90000"/>
              </a:lnSpc>
              <a:spcBef>
                <a:spcPts val="600"/>
              </a:spcBef>
              <a:spcAft>
                <a:spcPts val="0"/>
              </a:spcAft>
              <a:buClr>
                <a:schemeClr val="dk1"/>
              </a:buClr>
              <a:buSzPts val="1600"/>
              <a:buNone/>
              <a:defRPr sz="1920" b="1"/>
            </a:lvl9pPr>
          </a:lstStyle>
          <a:p>
            <a:endParaRPr/>
          </a:p>
        </p:txBody>
      </p:sp>
      <p:sp>
        <p:nvSpPr>
          <p:cNvPr id="41" name="Google Shape;41;p13"/>
          <p:cNvSpPr txBox="1">
            <a:spLocks noGrp="1"/>
          </p:cNvSpPr>
          <p:nvPr>
            <p:ph type="body" idx="2"/>
          </p:nvPr>
        </p:nvSpPr>
        <p:spPr>
          <a:xfrm>
            <a:off x="840318" y="2505076"/>
            <a:ext cx="5158316" cy="368427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42" name="Google Shape;42;p13"/>
          <p:cNvSpPr txBox="1">
            <a:spLocks noGrp="1"/>
          </p:cNvSpPr>
          <p:nvPr>
            <p:ph type="body" idx="3"/>
          </p:nvPr>
        </p:nvSpPr>
        <p:spPr>
          <a:xfrm>
            <a:off x="6172200" y="1682116"/>
            <a:ext cx="5183717" cy="822960"/>
          </a:xfrm>
          <a:prstGeom prst="rect">
            <a:avLst/>
          </a:prstGeom>
          <a:noFill/>
          <a:ln>
            <a:noFill/>
          </a:ln>
        </p:spPr>
        <p:txBody>
          <a:bodyPr spcFirstLastPara="1" wrap="square" lIns="91425" tIns="45700" rIns="91425" bIns="45700" anchor="b" anchorCtr="0">
            <a:normAutofit/>
          </a:bodyPr>
          <a:lstStyle>
            <a:lvl1pPr marL="548640" lvl="0" indent="-274320" algn="l">
              <a:lnSpc>
                <a:spcPct val="90000"/>
              </a:lnSpc>
              <a:spcBef>
                <a:spcPts val="1200"/>
              </a:spcBef>
              <a:spcAft>
                <a:spcPts val="0"/>
              </a:spcAft>
              <a:buClr>
                <a:schemeClr val="dk1"/>
              </a:buClr>
              <a:buSzPts val="2400"/>
              <a:buNone/>
              <a:defRPr sz="2880" b="1"/>
            </a:lvl1pPr>
            <a:lvl2pPr marL="1097280" lvl="1" indent="-274320" algn="l">
              <a:lnSpc>
                <a:spcPct val="90000"/>
              </a:lnSpc>
              <a:spcBef>
                <a:spcPts val="600"/>
              </a:spcBef>
              <a:spcAft>
                <a:spcPts val="0"/>
              </a:spcAft>
              <a:buClr>
                <a:schemeClr val="dk1"/>
              </a:buClr>
              <a:buSzPts val="2000"/>
              <a:buNone/>
              <a:defRPr sz="2400" b="1"/>
            </a:lvl2pPr>
            <a:lvl3pPr marL="1645920" lvl="2" indent="-274320" algn="l">
              <a:lnSpc>
                <a:spcPct val="90000"/>
              </a:lnSpc>
              <a:spcBef>
                <a:spcPts val="600"/>
              </a:spcBef>
              <a:spcAft>
                <a:spcPts val="0"/>
              </a:spcAft>
              <a:buClr>
                <a:schemeClr val="dk1"/>
              </a:buClr>
              <a:buSzPts val="1800"/>
              <a:buNone/>
              <a:defRPr sz="2160" b="1"/>
            </a:lvl3pPr>
            <a:lvl4pPr marL="2194560" lvl="3" indent="-274320" algn="l">
              <a:lnSpc>
                <a:spcPct val="90000"/>
              </a:lnSpc>
              <a:spcBef>
                <a:spcPts val="600"/>
              </a:spcBef>
              <a:spcAft>
                <a:spcPts val="0"/>
              </a:spcAft>
              <a:buClr>
                <a:schemeClr val="dk1"/>
              </a:buClr>
              <a:buSzPts val="1600"/>
              <a:buNone/>
              <a:defRPr sz="1920" b="1"/>
            </a:lvl4pPr>
            <a:lvl5pPr marL="2743200" lvl="4" indent="-274320" algn="l">
              <a:lnSpc>
                <a:spcPct val="90000"/>
              </a:lnSpc>
              <a:spcBef>
                <a:spcPts val="600"/>
              </a:spcBef>
              <a:spcAft>
                <a:spcPts val="0"/>
              </a:spcAft>
              <a:buClr>
                <a:schemeClr val="dk1"/>
              </a:buClr>
              <a:buSzPts val="1600"/>
              <a:buNone/>
              <a:defRPr sz="1920" b="1"/>
            </a:lvl5pPr>
            <a:lvl6pPr marL="3291840" lvl="5" indent="-274320" algn="l">
              <a:lnSpc>
                <a:spcPct val="90000"/>
              </a:lnSpc>
              <a:spcBef>
                <a:spcPts val="600"/>
              </a:spcBef>
              <a:spcAft>
                <a:spcPts val="0"/>
              </a:spcAft>
              <a:buClr>
                <a:schemeClr val="dk1"/>
              </a:buClr>
              <a:buSzPts val="1600"/>
              <a:buNone/>
              <a:defRPr sz="1920" b="1"/>
            </a:lvl6pPr>
            <a:lvl7pPr marL="3840480" lvl="6" indent="-274320" algn="l">
              <a:lnSpc>
                <a:spcPct val="90000"/>
              </a:lnSpc>
              <a:spcBef>
                <a:spcPts val="600"/>
              </a:spcBef>
              <a:spcAft>
                <a:spcPts val="0"/>
              </a:spcAft>
              <a:buClr>
                <a:schemeClr val="dk1"/>
              </a:buClr>
              <a:buSzPts val="1600"/>
              <a:buNone/>
              <a:defRPr sz="1920" b="1"/>
            </a:lvl7pPr>
            <a:lvl8pPr marL="4389120" lvl="7" indent="-274320" algn="l">
              <a:lnSpc>
                <a:spcPct val="90000"/>
              </a:lnSpc>
              <a:spcBef>
                <a:spcPts val="600"/>
              </a:spcBef>
              <a:spcAft>
                <a:spcPts val="0"/>
              </a:spcAft>
              <a:buClr>
                <a:schemeClr val="dk1"/>
              </a:buClr>
              <a:buSzPts val="1600"/>
              <a:buNone/>
              <a:defRPr sz="1920" b="1"/>
            </a:lvl8pPr>
            <a:lvl9pPr marL="4937760" lvl="8" indent="-274320" algn="l">
              <a:lnSpc>
                <a:spcPct val="90000"/>
              </a:lnSpc>
              <a:spcBef>
                <a:spcPts val="600"/>
              </a:spcBef>
              <a:spcAft>
                <a:spcPts val="0"/>
              </a:spcAft>
              <a:buClr>
                <a:schemeClr val="dk1"/>
              </a:buClr>
              <a:buSzPts val="1600"/>
              <a:buNone/>
              <a:defRPr sz="1920" b="1"/>
            </a:lvl9pPr>
          </a:lstStyle>
          <a:p>
            <a:endParaRPr/>
          </a:p>
        </p:txBody>
      </p:sp>
      <p:sp>
        <p:nvSpPr>
          <p:cNvPr id="43" name="Google Shape;43;p13"/>
          <p:cNvSpPr txBox="1">
            <a:spLocks noGrp="1"/>
          </p:cNvSpPr>
          <p:nvPr>
            <p:ph type="body" idx="4"/>
          </p:nvPr>
        </p:nvSpPr>
        <p:spPr>
          <a:xfrm>
            <a:off x="6172200" y="2505076"/>
            <a:ext cx="5183717" cy="368427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44" name="Google Shape;44;p13"/>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5" name="Google Shape;45;p13"/>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6" name="Google Shape;46;p13"/>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049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4"/>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9" name="Google Shape;49;p14"/>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0" name="Google Shape;50;p14"/>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5071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3200"/>
              <a:buFont typeface="Verdana"/>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body" idx="1"/>
          </p:nvPr>
        </p:nvSpPr>
        <p:spPr>
          <a:xfrm>
            <a:off x="5183717" y="986790"/>
            <a:ext cx="6172200" cy="4874896"/>
          </a:xfrm>
          <a:prstGeom prst="rect">
            <a:avLst/>
          </a:prstGeom>
          <a:noFill/>
          <a:ln>
            <a:noFill/>
          </a:ln>
        </p:spPr>
        <p:txBody>
          <a:bodyPr spcFirstLastPara="1" wrap="square" lIns="91425" tIns="45700" rIns="91425" bIns="45700" anchor="t" anchorCtr="0">
            <a:normAutofit/>
          </a:bodyPr>
          <a:lstStyle>
            <a:lvl1pPr marL="548640" lvl="0" indent="-518160" algn="l">
              <a:lnSpc>
                <a:spcPct val="90000"/>
              </a:lnSpc>
              <a:spcBef>
                <a:spcPts val="1200"/>
              </a:spcBef>
              <a:spcAft>
                <a:spcPts val="0"/>
              </a:spcAft>
              <a:buClr>
                <a:schemeClr val="dk1"/>
              </a:buClr>
              <a:buSzPts val="3200"/>
              <a:buChar char="•"/>
              <a:defRPr sz="3840"/>
            </a:lvl1pPr>
            <a:lvl2pPr marL="1097280" lvl="1" indent="-487680" algn="l">
              <a:lnSpc>
                <a:spcPct val="90000"/>
              </a:lnSpc>
              <a:spcBef>
                <a:spcPts val="600"/>
              </a:spcBef>
              <a:spcAft>
                <a:spcPts val="0"/>
              </a:spcAft>
              <a:buClr>
                <a:schemeClr val="dk1"/>
              </a:buClr>
              <a:buSzPts val="2800"/>
              <a:buChar char="•"/>
              <a:defRPr sz="3360"/>
            </a:lvl2pPr>
            <a:lvl3pPr marL="1645920" lvl="2" indent="-457200" algn="l">
              <a:lnSpc>
                <a:spcPct val="90000"/>
              </a:lnSpc>
              <a:spcBef>
                <a:spcPts val="600"/>
              </a:spcBef>
              <a:spcAft>
                <a:spcPts val="0"/>
              </a:spcAft>
              <a:buClr>
                <a:schemeClr val="dk1"/>
              </a:buClr>
              <a:buSzPts val="2400"/>
              <a:buChar char="•"/>
              <a:defRPr sz="2880"/>
            </a:lvl3pPr>
            <a:lvl4pPr marL="2194560" lvl="3" indent="-426720" algn="l">
              <a:lnSpc>
                <a:spcPct val="90000"/>
              </a:lnSpc>
              <a:spcBef>
                <a:spcPts val="600"/>
              </a:spcBef>
              <a:spcAft>
                <a:spcPts val="0"/>
              </a:spcAft>
              <a:buClr>
                <a:schemeClr val="dk1"/>
              </a:buClr>
              <a:buSzPts val="2000"/>
              <a:buChar char="•"/>
              <a:defRPr sz="2400"/>
            </a:lvl4pPr>
            <a:lvl5pPr marL="2743200" lvl="4" indent="-426720" algn="l">
              <a:lnSpc>
                <a:spcPct val="90000"/>
              </a:lnSpc>
              <a:spcBef>
                <a:spcPts val="600"/>
              </a:spcBef>
              <a:spcAft>
                <a:spcPts val="0"/>
              </a:spcAft>
              <a:buClr>
                <a:schemeClr val="dk1"/>
              </a:buClr>
              <a:buSzPts val="2000"/>
              <a:buChar char="•"/>
              <a:defRPr sz="2400"/>
            </a:lvl5pPr>
            <a:lvl6pPr marL="3291840" lvl="5" indent="-426720" algn="l">
              <a:lnSpc>
                <a:spcPct val="90000"/>
              </a:lnSpc>
              <a:spcBef>
                <a:spcPts val="600"/>
              </a:spcBef>
              <a:spcAft>
                <a:spcPts val="0"/>
              </a:spcAft>
              <a:buClr>
                <a:schemeClr val="dk1"/>
              </a:buClr>
              <a:buSzPts val="2000"/>
              <a:buChar char="•"/>
              <a:defRPr sz="2400"/>
            </a:lvl6pPr>
            <a:lvl7pPr marL="3840480" lvl="6" indent="-426720" algn="l">
              <a:lnSpc>
                <a:spcPct val="90000"/>
              </a:lnSpc>
              <a:spcBef>
                <a:spcPts val="600"/>
              </a:spcBef>
              <a:spcAft>
                <a:spcPts val="0"/>
              </a:spcAft>
              <a:buClr>
                <a:schemeClr val="dk1"/>
              </a:buClr>
              <a:buSzPts val="2000"/>
              <a:buChar char="•"/>
              <a:defRPr sz="2400"/>
            </a:lvl7pPr>
            <a:lvl8pPr marL="4389120" lvl="7" indent="-426720" algn="l">
              <a:lnSpc>
                <a:spcPct val="90000"/>
              </a:lnSpc>
              <a:spcBef>
                <a:spcPts val="600"/>
              </a:spcBef>
              <a:spcAft>
                <a:spcPts val="0"/>
              </a:spcAft>
              <a:buClr>
                <a:schemeClr val="dk1"/>
              </a:buClr>
              <a:buSzPts val="2000"/>
              <a:buChar char="•"/>
              <a:defRPr sz="2400"/>
            </a:lvl8pPr>
            <a:lvl9pPr marL="4937760" lvl="8" indent="-426720" algn="l">
              <a:lnSpc>
                <a:spcPct val="90000"/>
              </a:lnSpc>
              <a:spcBef>
                <a:spcPts val="600"/>
              </a:spcBef>
              <a:spcAft>
                <a:spcPts val="0"/>
              </a:spcAft>
              <a:buClr>
                <a:schemeClr val="dk1"/>
              </a:buClr>
              <a:buSzPts val="2000"/>
              <a:buChar char="•"/>
              <a:defRPr sz="2400"/>
            </a:lvl9pPr>
          </a:lstStyle>
          <a:p>
            <a:endParaRPr/>
          </a:p>
        </p:txBody>
      </p:sp>
      <p:sp>
        <p:nvSpPr>
          <p:cNvPr id="54" name="Google Shape;54;p15"/>
          <p:cNvSpPr txBox="1">
            <a:spLocks noGrp="1"/>
          </p:cNvSpPr>
          <p:nvPr>
            <p:ph type="body" idx="2"/>
          </p:nvPr>
        </p:nvSpPr>
        <p:spPr>
          <a:xfrm>
            <a:off x="840318" y="2057400"/>
            <a:ext cx="3932767" cy="3811906"/>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chemeClr val="dk1"/>
              </a:buClr>
              <a:buSzPts val="1600"/>
              <a:buNone/>
              <a:defRPr sz="1920"/>
            </a:lvl1pPr>
            <a:lvl2pPr marL="1097280" lvl="1" indent="-274320" algn="l">
              <a:lnSpc>
                <a:spcPct val="90000"/>
              </a:lnSpc>
              <a:spcBef>
                <a:spcPts val="600"/>
              </a:spcBef>
              <a:spcAft>
                <a:spcPts val="0"/>
              </a:spcAft>
              <a:buClr>
                <a:schemeClr val="dk1"/>
              </a:buClr>
              <a:buSzPts val="1400"/>
              <a:buNone/>
              <a:defRPr sz="1680"/>
            </a:lvl2pPr>
            <a:lvl3pPr marL="1645920" lvl="2" indent="-274320" algn="l">
              <a:lnSpc>
                <a:spcPct val="90000"/>
              </a:lnSpc>
              <a:spcBef>
                <a:spcPts val="600"/>
              </a:spcBef>
              <a:spcAft>
                <a:spcPts val="0"/>
              </a:spcAft>
              <a:buClr>
                <a:schemeClr val="dk1"/>
              </a:buClr>
              <a:buSzPts val="1200"/>
              <a:buNone/>
              <a:defRPr sz="1440"/>
            </a:lvl3pPr>
            <a:lvl4pPr marL="2194560" lvl="3" indent="-274320" algn="l">
              <a:lnSpc>
                <a:spcPct val="90000"/>
              </a:lnSpc>
              <a:spcBef>
                <a:spcPts val="600"/>
              </a:spcBef>
              <a:spcAft>
                <a:spcPts val="0"/>
              </a:spcAft>
              <a:buClr>
                <a:schemeClr val="dk1"/>
              </a:buClr>
              <a:buSzPts val="1000"/>
              <a:buNone/>
              <a:defRPr sz="1200"/>
            </a:lvl4pPr>
            <a:lvl5pPr marL="2743200" lvl="4" indent="-274320" algn="l">
              <a:lnSpc>
                <a:spcPct val="90000"/>
              </a:lnSpc>
              <a:spcBef>
                <a:spcPts val="600"/>
              </a:spcBef>
              <a:spcAft>
                <a:spcPts val="0"/>
              </a:spcAft>
              <a:buClr>
                <a:schemeClr val="dk1"/>
              </a:buClr>
              <a:buSzPts val="1000"/>
              <a:buNone/>
              <a:defRPr sz="1200"/>
            </a:lvl5pPr>
            <a:lvl6pPr marL="3291840" lvl="5" indent="-274320" algn="l">
              <a:lnSpc>
                <a:spcPct val="90000"/>
              </a:lnSpc>
              <a:spcBef>
                <a:spcPts val="600"/>
              </a:spcBef>
              <a:spcAft>
                <a:spcPts val="0"/>
              </a:spcAft>
              <a:buClr>
                <a:schemeClr val="dk1"/>
              </a:buClr>
              <a:buSzPts val="1000"/>
              <a:buNone/>
              <a:defRPr sz="1200"/>
            </a:lvl6pPr>
            <a:lvl7pPr marL="3840480" lvl="6" indent="-274320" algn="l">
              <a:lnSpc>
                <a:spcPct val="90000"/>
              </a:lnSpc>
              <a:spcBef>
                <a:spcPts val="600"/>
              </a:spcBef>
              <a:spcAft>
                <a:spcPts val="0"/>
              </a:spcAft>
              <a:buClr>
                <a:schemeClr val="dk1"/>
              </a:buClr>
              <a:buSzPts val="1000"/>
              <a:buNone/>
              <a:defRPr sz="1200"/>
            </a:lvl7pPr>
            <a:lvl8pPr marL="4389120" lvl="7" indent="-274320" algn="l">
              <a:lnSpc>
                <a:spcPct val="90000"/>
              </a:lnSpc>
              <a:spcBef>
                <a:spcPts val="600"/>
              </a:spcBef>
              <a:spcAft>
                <a:spcPts val="0"/>
              </a:spcAft>
              <a:buClr>
                <a:schemeClr val="dk1"/>
              </a:buClr>
              <a:buSzPts val="1000"/>
              <a:buNone/>
              <a:defRPr sz="1200"/>
            </a:lvl8pPr>
            <a:lvl9pPr marL="4937760" lvl="8" indent="-274320" algn="l">
              <a:lnSpc>
                <a:spcPct val="90000"/>
              </a:lnSpc>
              <a:spcBef>
                <a:spcPts val="600"/>
              </a:spcBef>
              <a:spcAft>
                <a:spcPts val="0"/>
              </a:spcAft>
              <a:buClr>
                <a:schemeClr val="dk1"/>
              </a:buClr>
              <a:buSzPts val="1000"/>
              <a:buNone/>
              <a:defRPr sz="1200"/>
            </a:lvl9pPr>
          </a:lstStyle>
          <a:p>
            <a:endParaRPr/>
          </a:p>
        </p:txBody>
      </p:sp>
      <p:sp>
        <p:nvSpPr>
          <p:cNvPr id="55" name="Google Shape;55;p15"/>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6" name="Google Shape;56;p15"/>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7" name="Google Shape;57;p15"/>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7688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3200"/>
              <a:buFont typeface="Verdana"/>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a:spLocks noGrp="1"/>
          </p:cNvSpPr>
          <p:nvPr>
            <p:ph type="pic" idx="2"/>
          </p:nvPr>
        </p:nvSpPr>
        <p:spPr>
          <a:xfrm>
            <a:off x="5183717" y="986790"/>
            <a:ext cx="6172200" cy="487489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dk1"/>
              </a:buClr>
              <a:buSzPts val="3200"/>
              <a:buFont typeface="Arial"/>
              <a:buNone/>
              <a:defRPr sz="3840" b="0" i="0" u="none" strike="noStrike" cap="none">
                <a:solidFill>
                  <a:schemeClr val="dk1"/>
                </a:solidFill>
                <a:latin typeface="Verdana"/>
                <a:ea typeface="Verdana"/>
                <a:cs typeface="Verdana"/>
                <a:sym typeface="Verdana"/>
              </a:defRPr>
            </a:lvl1pPr>
            <a:lvl2pPr marR="0" lvl="1" algn="l" rtl="0">
              <a:lnSpc>
                <a:spcPct val="90000"/>
              </a:lnSpc>
              <a:spcBef>
                <a:spcPts val="600"/>
              </a:spcBef>
              <a:spcAft>
                <a:spcPts val="0"/>
              </a:spcAft>
              <a:buClr>
                <a:schemeClr val="dk1"/>
              </a:buClr>
              <a:buSzPts val="2800"/>
              <a:buFont typeface="Arial"/>
              <a:buNone/>
              <a:defRPr sz="3360" b="0" i="0" u="none" strike="noStrike" cap="none">
                <a:solidFill>
                  <a:schemeClr val="dk1"/>
                </a:solidFill>
                <a:latin typeface="Verdana"/>
                <a:ea typeface="Verdana"/>
                <a:cs typeface="Verdana"/>
                <a:sym typeface="Verdana"/>
              </a:defRPr>
            </a:lvl2pPr>
            <a:lvl3pPr marR="0" lvl="2" algn="l" rtl="0">
              <a:lnSpc>
                <a:spcPct val="90000"/>
              </a:lnSpc>
              <a:spcBef>
                <a:spcPts val="600"/>
              </a:spcBef>
              <a:spcAft>
                <a:spcPts val="0"/>
              </a:spcAft>
              <a:buClr>
                <a:schemeClr val="dk1"/>
              </a:buClr>
              <a:buSzPts val="2400"/>
              <a:buFont typeface="Arial"/>
              <a:buNone/>
              <a:defRPr sz="2880" b="0" i="0" u="none" strike="noStrike" cap="none">
                <a:solidFill>
                  <a:schemeClr val="dk1"/>
                </a:solidFill>
                <a:latin typeface="Verdana"/>
                <a:ea typeface="Verdana"/>
                <a:cs typeface="Verdana"/>
                <a:sym typeface="Verdana"/>
              </a:defRPr>
            </a:lvl3pPr>
            <a:lvl4pPr marR="0" lvl="3"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Verdana"/>
                <a:ea typeface="Verdana"/>
                <a:cs typeface="Verdana"/>
                <a:sym typeface="Verdana"/>
              </a:defRPr>
            </a:lvl4pPr>
            <a:lvl5pPr marR="0" lvl="4"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Verdana"/>
                <a:ea typeface="Verdana"/>
                <a:cs typeface="Verdana"/>
                <a:sym typeface="Verdana"/>
              </a:defRPr>
            </a:lvl5pPr>
            <a:lvl6pPr marR="0" lvl="5"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1" name="Google Shape;61;p16"/>
          <p:cNvSpPr txBox="1">
            <a:spLocks noGrp="1"/>
          </p:cNvSpPr>
          <p:nvPr>
            <p:ph type="body" idx="1"/>
          </p:nvPr>
        </p:nvSpPr>
        <p:spPr>
          <a:xfrm>
            <a:off x="840318" y="2057400"/>
            <a:ext cx="3932767" cy="3811906"/>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chemeClr val="dk1"/>
              </a:buClr>
              <a:buSzPts val="1600"/>
              <a:buNone/>
              <a:defRPr sz="1920"/>
            </a:lvl1pPr>
            <a:lvl2pPr marL="1097280" lvl="1" indent="-274320" algn="l">
              <a:lnSpc>
                <a:spcPct val="90000"/>
              </a:lnSpc>
              <a:spcBef>
                <a:spcPts val="600"/>
              </a:spcBef>
              <a:spcAft>
                <a:spcPts val="0"/>
              </a:spcAft>
              <a:buClr>
                <a:schemeClr val="dk1"/>
              </a:buClr>
              <a:buSzPts val="1400"/>
              <a:buNone/>
              <a:defRPr sz="1680"/>
            </a:lvl2pPr>
            <a:lvl3pPr marL="1645920" lvl="2" indent="-274320" algn="l">
              <a:lnSpc>
                <a:spcPct val="90000"/>
              </a:lnSpc>
              <a:spcBef>
                <a:spcPts val="600"/>
              </a:spcBef>
              <a:spcAft>
                <a:spcPts val="0"/>
              </a:spcAft>
              <a:buClr>
                <a:schemeClr val="dk1"/>
              </a:buClr>
              <a:buSzPts val="1200"/>
              <a:buNone/>
              <a:defRPr sz="1440"/>
            </a:lvl3pPr>
            <a:lvl4pPr marL="2194560" lvl="3" indent="-274320" algn="l">
              <a:lnSpc>
                <a:spcPct val="90000"/>
              </a:lnSpc>
              <a:spcBef>
                <a:spcPts val="600"/>
              </a:spcBef>
              <a:spcAft>
                <a:spcPts val="0"/>
              </a:spcAft>
              <a:buClr>
                <a:schemeClr val="dk1"/>
              </a:buClr>
              <a:buSzPts val="1000"/>
              <a:buNone/>
              <a:defRPr sz="1200"/>
            </a:lvl4pPr>
            <a:lvl5pPr marL="2743200" lvl="4" indent="-274320" algn="l">
              <a:lnSpc>
                <a:spcPct val="90000"/>
              </a:lnSpc>
              <a:spcBef>
                <a:spcPts val="600"/>
              </a:spcBef>
              <a:spcAft>
                <a:spcPts val="0"/>
              </a:spcAft>
              <a:buClr>
                <a:schemeClr val="dk1"/>
              </a:buClr>
              <a:buSzPts val="1000"/>
              <a:buNone/>
              <a:defRPr sz="1200"/>
            </a:lvl5pPr>
            <a:lvl6pPr marL="3291840" lvl="5" indent="-274320" algn="l">
              <a:lnSpc>
                <a:spcPct val="90000"/>
              </a:lnSpc>
              <a:spcBef>
                <a:spcPts val="600"/>
              </a:spcBef>
              <a:spcAft>
                <a:spcPts val="0"/>
              </a:spcAft>
              <a:buClr>
                <a:schemeClr val="dk1"/>
              </a:buClr>
              <a:buSzPts val="1000"/>
              <a:buNone/>
              <a:defRPr sz="1200"/>
            </a:lvl6pPr>
            <a:lvl7pPr marL="3840480" lvl="6" indent="-274320" algn="l">
              <a:lnSpc>
                <a:spcPct val="90000"/>
              </a:lnSpc>
              <a:spcBef>
                <a:spcPts val="600"/>
              </a:spcBef>
              <a:spcAft>
                <a:spcPts val="0"/>
              </a:spcAft>
              <a:buClr>
                <a:schemeClr val="dk1"/>
              </a:buClr>
              <a:buSzPts val="1000"/>
              <a:buNone/>
              <a:defRPr sz="1200"/>
            </a:lvl7pPr>
            <a:lvl8pPr marL="4389120" lvl="7" indent="-274320" algn="l">
              <a:lnSpc>
                <a:spcPct val="90000"/>
              </a:lnSpc>
              <a:spcBef>
                <a:spcPts val="600"/>
              </a:spcBef>
              <a:spcAft>
                <a:spcPts val="0"/>
              </a:spcAft>
              <a:buClr>
                <a:schemeClr val="dk1"/>
              </a:buClr>
              <a:buSzPts val="1000"/>
              <a:buNone/>
              <a:defRPr sz="1200"/>
            </a:lvl8pPr>
            <a:lvl9pPr marL="4937760" lvl="8" indent="-274320" algn="l">
              <a:lnSpc>
                <a:spcPct val="90000"/>
              </a:lnSpc>
              <a:spcBef>
                <a:spcPts val="600"/>
              </a:spcBef>
              <a:spcAft>
                <a:spcPts val="0"/>
              </a:spcAft>
              <a:buClr>
                <a:schemeClr val="dk1"/>
              </a:buClr>
              <a:buSzPts val="1000"/>
              <a:buNone/>
              <a:defRPr sz="1200"/>
            </a:lvl9pPr>
          </a:lstStyle>
          <a:p>
            <a:endParaRPr/>
          </a:p>
        </p:txBody>
      </p:sp>
      <p:sp>
        <p:nvSpPr>
          <p:cNvPr id="62" name="Google Shape;62;p16"/>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6367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txBox="1">
            <a:spLocks noGrp="1"/>
          </p:cNvSpPr>
          <p:nvPr>
            <p:ph type="body" idx="1"/>
          </p:nvPr>
        </p:nvSpPr>
        <p:spPr>
          <a:xfrm rot="5400000">
            <a:off x="3919537" y="-1247707"/>
            <a:ext cx="4352926" cy="1051560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68" name="Google Shape;68;p17"/>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0" name="Google Shape;70;p17"/>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234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rot="5400000">
            <a:off x="7133273" y="1957388"/>
            <a:ext cx="5812156"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8"/>
          <p:cNvSpPr txBox="1">
            <a:spLocks noGrp="1"/>
          </p:cNvSpPr>
          <p:nvPr>
            <p:ph type="body" idx="1"/>
          </p:nvPr>
        </p:nvSpPr>
        <p:spPr>
          <a:xfrm rot="5400000">
            <a:off x="1773873" y="-569912"/>
            <a:ext cx="5812156" cy="768350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74" name="Google Shape;74;p18"/>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5" name="Google Shape;75;p18"/>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6" name="Google Shape;76;p18"/>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643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13748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6503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9" y="274639"/>
            <a:ext cx="6891729" cy="845016"/>
          </a:xfrm>
        </p:spPr>
        <p:txBody>
          <a:bodyPr/>
          <a:lstStyle/>
          <a:p>
            <a:r>
              <a:rPr lang="en-US"/>
              <a:t>Click to edit Master title style</a:t>
            </a:r>
          </a:p>
        </p:txBody>
      </p:sp>
      <p:sp>
        <p:nvSpPr>
          <p:cNvPr id="3" name="Content Placeholder 2"/>
          <p:cNvSpPr>
            <a:spLocks noGrp="1"/>
          </p:cNvSpPr>
          <p:nvPr>
            <p:ph idx="1"/>
          </p:nvPr>
        </p:nvSpPr>
        <p:spPr>
          <a:xfrm>
            <a:off x="609600" y="1197588"/>
            <a:ext cx="10972800" cy="4736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6" y="6377908"/>
            <a:ext cx="590711" cy="365125"/>
          </a:xfrm>
        </p:spPr>
        <p:txBody>
          <a:bodyPr/>
          <a:lstStyle/>
          <a:p>
            <a:fld id="{DE1C4AF0-AB82-6346-890A-EF599C777360}" type="slidenum">
              <a:rPr lang="en-US" smtClean="0"/>
              <a:t>‹#›</a:t>
            </a:fld>
            <a:endParaRPr lang="en-US"/>
          </a:p>
        </p:txBody>
      </p:sp>
      <p:sp>
        <p:nvSpPr>
          <p:cNvPr id="7"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5" name="Picture 4">
            <a:extLst>
              <a:ext uri="{FF2B5EF4-FFF2-40B4-BE49-F238E27FC236}">
                <a16:creationId xmlns:a16="http://schemas.microsoft.com/office/drawing/2014/main" id="{A96789DD-9C82-5B41-9232-640297CED068}"/>
              </a:ext>
            </a:extLst>
          </p:cNvPr>
          <p:cNvPicPr>
            <a:picLocks noChangeAspect="1"/>
          </p:cNvPicPr>
          <p:nvPr userDrawn="1"/>
        </p:nvPicPr>
        <p:blipFill>
          <a:blip r:embed="rId2"/>
          <a:stretch>
            <a:fillRect/>
          </a:stretch>
        </p:blipFill>
        <p:spPr>
          <a:xfrm>
            <a:off x="7632171" y="204357"/>
            <a:ext cx="3950229" cy="915297"/>
          </a:xfrm>
          <a:prstGeom prst="rect">
            <a:avLst/>
          </a:prstGeom>
        </p:spPr>
      </p:pic>
    </p:spTree>
    <p:extLst>
      <p:ext uri="{BB962C8B-B14F-4D97-AF65-F5344CB8AC3E}">
        <p14:creationId xmlns:p14="http://schemas.microsoft.com/office/powerpoint/2010/main" val="2789211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87421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84402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62558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98960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45876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70667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85754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3328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4/11/22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40488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41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39"/>
            <a:ext cx="6928959" cy="845016"/>
          </a:xfrm>
        </p:spPr>
        <p:txBody>
          <a:bodyPr/>
          <a:lstStyle/>
          <a:p>
            <a:r>
              <a:rPr lang="en-US"/>
              <a:t>Click to edit Master title style</a:t>
            </a:r>
          </a:p>
        </p:txBody>
      </p:sp>
      <p:sp>
        <p:nvSpPr>
          <p:cNvPr id="3" name="Content Placeholder 2"/>
          <p:cNvSpPr>
            <a:spLocks noGrp="1"/>
          </p:cNvSpPr>
          <p:nvPr>
            <p:ph sz="half" idx="1"/>
          </p:nvPr>
        </p:nvSpPr>
        <p:spPr>
          <a:xfrm>
            <a:off x="609600" y="1189554"/>
            <a:ext cx="5384800" cy="4736943"/>
          </a:xfrm>
        </p:spPr>
        <p:txBody>
          <a:bodyPr/>
          <a:lstStyle>
            <a:lvl1pPr>
              <a:defRPr sz="3200"/>
            </a:lvl1pPr>
            <a:lvl2pPr>
              <a:defRPr sz="2400"/>
            </a:lvl2pPr>
            <a:lvl3pPr>
              <a:defRPr sz="2400"/>
            </a:lvl3pPr>
            <a:lvl4pPr>
              <a:defRPr sz="21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554"/>
            <a:ext cx="5384800" cy="4736943"/>
          </a:xfrm>
        </p:spPr>
        <p:txBody>
          <a:bodyPr/>
          <a:lstStyle>
            <a:lvl1pPr>
              <a:defRPr sz="3200"/>
            </a:lvl1pPr>
            <a:lvl2pPr>
              <a:defRPr sz="2400"/>
            </a:lvl2pPr>
            <a:lvl3pPr>
              <a:defRPr sz="2400"/>
            </a:lvl3pPr>
            <a:lvl4pPr>
              <a:defRPr sz="21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E1C4AF0-AB82-6346-890A-EF599C777360}" type="slidenum">
              <a:rPr lang="en-US" smtClean="0"/>
              <a:t>‹#›</a:t>
            </a:fld>
            <a:endParaRPr lang="en-US"/>
          </a:p>
        </p:txBody>
      </p:sp>
      <p:sp>
        <p:nvSpPr>
          <p:cNvPr id="8"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404349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1988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123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124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8279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6907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4581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0484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9"/>
          <p:cNvSpPr>
            <a:spLocks noGrp="1"/>
          </p:cNvSpPr>
          <p:nvPr>
            <p:ph type="pic" idx="2"/>
          </p:nvPr>
        </p:nvSpPr>
        <p:spPr>
          <a:xfrm>
            <a:off x="5183188" y="987425"/>
            <a:ext cx="6172200" cy="4873625"/>
          </a:xfrm>
          <a:prstGeom prst="rect">
            <a:avLst/>
          </a:prstGeom>
          <a:noFill/>
          <a:ln>
            <a:noFill/>
          </a:ln>
        </p:spPr>
      </p:sp>
      <p:sp>
        <p:nvSpPr>
          <p:cNvPr id="68" name="Google Shape;68;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2568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722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9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4639"/>
            <a:ext cx="6919652" cy="826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81517"/>
            <a:ext cx="5386917" cy="466175"/>
          </a:xfrm>
        </p:spPr>
        <p:txBody>
          <a:bodyPr anchor="b">
            <a:normAutofit/>
          </a:bodyPr>
          <a:lstStyle>
            <a:lvl1pPr marL="0" indent="0">
              <a:buNone/>
              <a:defRPr sz="2700" b="1"/>
            </a:lvl1pPr>
            <a:lvl2pPr marL="609570" indent="0">
              <a:buNone/>
              <a:defRPr sz="2700" b="1"/>
            </a:lvl2pPr>
            <a:lvl3pPr marL="1219139" indent="0">
              <a:buNone/>
              <a:defRPr sz="2400" b="1"/>
            </a:lvl3pPr>
            <a:lvl4pPr marL="1828709" indent="0">
              <a:buNone/>
              <a:defRPr sz="2100" b="1"/>
            </a:lvl4pPr>
            <a:lvl5pPr marL="2438278" indent="0">
              <a:buNone/>
              <a:defRPr sz="2100" b="1"/>
            </a:lvl5pPr>
            <a:lvl6pPr marL="3047848" indent="0">
              <a:buNone/>
              <a:defRPr sz="2100" b="1"/>
            </a:lvl6pPr>
            <a:lvl7pPr marL="3657417"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1647686"/>
            <a:ext cx="5386917" cy="4286795"/>
          </a:xfrm>
        </p:spPr>
        <p:txBody>
          <a:bodyPr/>
          <a:lstStyle>
            <a:lvl1pPr>
              <a:defRPr sz="3200"/>
            </a:lvl1pPr>
            <a:lvl2pPr>
              <a:defRPr sz="2400"/>
            </a:lvl2pPr>
            <a:lvl3pPr>
              <a:defRPr sz="2400"/>
            </a:lvl3pPr>
            <a:lvl4pPr>
              <a:defRPr sz="2100"/>
            </a:lvl4pPr>
            <a:lvl5pPr>
              <a:defRPr sz="19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181517"/>
            <a:ext cx="5389033" cy="466175"/>
          </a:xfrm>
        </p:spPr>
        <p:txBody>
          <a:bodyPr anchor="b">
            <a:normAutofit/>
          </a:bodyPr>
          <a:lstStyle>
            <a:lvl1pPr marL="0" indent="0">
              <a:buNone/>
              <a:defRPr sz="2700" b="1"/>
            </a:lvl1pPr>
            <a:lvl2pPr marL="609570" indent="0">
              <a:buNone/>
              <a:defRPr sz="2700" b="1"/>
            </a:lvl2pPr>
            <a:lvl3pPr marL="1219139" indent="0">
              <a:buNone/>
              <a:defRPr sz="2400" b="1"/>
            </a:lvl3pPr>
            <a:lvl4pPr marL="1828709" indent="0">
              <a:buNone/>
              <a:defRPr sz="2100" b="1"/>
            </a:lvl4pPr>
            <a:lvl5pPr marL="2438278" indent="0">
              <a:buNone/>
              <a:defRPr sz="2100" b="1"/>
            </a:lvl5pPr>
            <a:lvl6pPr marL="3047848" indent="0">
              <a:buNone/>
              <a:defRPr sz="2100" b="1"/>
            </a:lvl6pPr>
            <a:lvl7pPr marL="3657417"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4" y="1647686"/>
            <a:ext cx="5389033" cy="4286795"/>
          </a:xfrm>
        </p:spPr>
        <p:txBody>
          <a:bodyPr/>
          <a:lstStyle>
            <a:lvl1pPr>
              <a:defRPr sz="3200"/>
            </a:lvl1pPr>
            <a:lvl2pPr>
              <a:defRPr sz="2400"/>
            </a:lvl2pPr>
            <a:lvl3pPr>
              <a:defRPr sz="2400"/>
            </a:lvl3pPr>
            <a:lvl4pPr>
              <a:defRPr sz="2100"/>
            </a:lvl4pPr>
            <a:lvl5pPr>
              <a:defRPr sz="19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DE1C4AF0-AB82-6346-890A-EF599C777360}" type="slidenum">
              <a:rPr lang="en-US" smtClean="0"/>
              <a:t>‹#›</a:t>
            </a:fld>
            <a:endParaRPr lang="en-US"/>
          </a:p>
        </p:txBody>
      </p:sp>
      <p:sp>
        <p:nvSpPr>
          <p:cNvPr id="10" name="Footer Placeholder 4"/>
          <p:cNvSpPr>
            <a:spLocks noGrp="1"/>
          </p:cNvSpPr>
          <p:nvPr>
            <p:ph type="ftr" sz="quarter" idx="13"/>
          </p:nvPr>
        </p:nvSpPr>
        <p:spPr>
          <a:xfrm>
            <a:off x="609600" y="5998384"/>
            <a:ext cx="3860800" cy="307761"/>
          </a:xfrm>
          <a:prstGeom prst="rect">
            <a:avLst/>
          </a:prstGeom>
        </p:spPr>
        <p:txBody>
          <a:bodyPr/>
          <a:lstStyle>
            <a:lvl1pPr>
              <a:defRPr sz="1900"/>
            </a:lvl1pPr>
          </a:lstStyle>
          <a:p>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979558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84"/>
        <p:cNvGrpSpPr/>
        <p:nvPr/>
      </p:nvGrpSpPr>
      <p:grpSpPr>
        <a:xfrm>
          <a:off x="0" y="0"/>
          <a:ext cx="0" cy="0"/>
          <a:chOff x="0" y="0"/>
          <a:chExt cx="0" cy="0"/>
        </a:xfrm>
      </p:grpSpPr>
      <p:sp>
        <p:nvSpPr>
          <p:cNvPr id="85" name="Google Shape;85;g1216f41f4d1_0_144"/>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g1216f41f4d1_0_144"/>
          <p:cNvSpPr/>
          <p:nvPr/>
        </p:nvSpPr>
        <p:spPr>
          <a:xfrm>
            <a:off x="4518800" y="0"/>
            <a:ext cx="76731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g1216f41f4d1_0_144"/>
          <p:cNvSpPr txBox="1">
            <a:spLocks noGrp="1"/>
          </p:cNvSpPr>
          <p:nvPr>
            <p:ph type="sldNum" idx="12"/>
          </p:nvPr>
        </p:nvSpPr>
        <p:spPr>
          <a:xfrm>
            <a:off x="11296610" y="6217622"/>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g1216f41f4d1_0_144"/>
          <p:cNvSpPr txBox="1">
            <a:spLocks noGrp="1"/>
          </p:cNvSpPr>
          <p:nvPr>
            <p:ph type="title"/>
          </p:nvPr>
        </p:nvSpPr>
        <p:spPr>
          <a:xfrm>
            <a:off x="429100" y="925467"/>
            <a:ext cx="3535200" cy="23757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None/>
              <a:defRPr sz="3500" b="1">
                <a:solidFill>
                  <a:schemeClr val="dk1"/>
                </a:solidFill>
              </a:defRPr>
            </a:lvl1pPr>
            <a:lvl2pPr lvl="1" algn="l">
              <a:lnSpc>
                <a:spcPct val="100000"/>
              </a:lnSpc>
              <a:spcBef>
                <a:spcPts val="0"/>
              </a:spcBef>
              <a:spcAft>
                <a:spcPts val="0"/>
              </a:spcAft>
              <a:buNone/>
              <a:defRPr sz="3500" b="1">
                <a:solidFill>
                  <a:schemeClr val="dk1"/>
                </a:solidFill>
              </a:defRPr>
            </a:lvl2pPr>
            <a:lvl3pPr lvl="2" algn="l">
              <a:lnSpc>
                <a:spcPct val="100000"/>
              </a:lnSpc>
              <a:spcBef>
                <a:spcPts val="0"/>
              </a:spcBef>
              <a:spcAft>
                <a:spcPts val="0"/>
              </a:spcAft>
              <a:buNone/>
              <a:defRPr sz="3500" b="1">
                <a:solidFill>
                  <a:schemeClr val="dk1"/>
                </a:solidFill>
              </a:defRPr>
            </a:lvl3pPr>
            <a:lvl4pPr lvl="3" algn="l">
              <a:lnSpc>
                <a:spcPct val="100000"/>
              </a:lnSpc>
              <a:spcBef>
                <a:spcPts val="0"/>
              </a:spcBef>
              <a:spcAft>
                <a:spcPts val="0"/>
              </a:spcAft>
              <a:buNone/>
              <a:defRPr sz="3500" b="1">
                <a:solidFill>
                  <a:schemeClr val="dk1"/>
                </a:solidFill>
              </a:defRPr>
            </a:lvl4pPr>
            <a:lvl5pPr lvl="4" algn="l">
              <a:lnSpc>
                <a:spcPct val="100000"/>
              </a:lnSpc>
              <a:spcBef>
                <a:spcPts val="0"/>
              </a:spcBef>
              <a:spcAft>
                <a:spcPts val="0"/>
              </a:spcAft>
              <a:buNone/>
              <a:defRPr sz="3500" b="1">
                <a:solidFill>
                  <a:schemeClr val="dk1"/>
                </a:solidFill>
              </a:defRPr>
            </a:lvl5pPr>
            <a:lvl6pPr lvl="5" algn="l">
              <a:lnSpc>
                <a:spcPct val="100000"/>
              </a:lnSpc>
              <a:spcBef>
                <a:spcPts val="0"/>
              </a:spcBef>
              <a:spcAft>
                <a:spcPts val="0"/>
              </a:spcAft>
              <a:buNone/>
              <a:defRPr sz="3500" b="1">
                <a:solidFill>
                  <a:schemeClr val="dk1"/>
                </a:solidFill>
              </a:defRPr>
            </a:lvl6pPr>
            <a:lvl7pPr lvl="6" algn="l">
              <a:lnSpc>
                <a:spcPct val="100000"/>
              </a:lnSpc>
              <a:spcBef>
                <a:spcPts val="0"/>
              </a:spcBef>
              <a:spcAft>
                <a:spcPts val="0"/>
              </a:spcAft>
              <a:buNone/>
              <a:defRPr sz="3500" b="1">
                <a:solidFill>
                  <a:schemeClr val="dk1"/>
                </a:solidFill>
              </a:defRPr>
            </a:lvl7pPr>
            <a:lvl8pPr lvl="7" algn="l">
              <a:lnSpc>
                <a:spcPct val="100000"/>
              </a:lnSpc>
              <a:spcBef>
                <a:spcPts val="0"/>
              </a:spcBef>
              <a:spcAft>
                <a:spcPts val="0"/>
              </a:spcAft>
              <a:buNone/>
              <a:defRPr sz="3500" b="1">
                <a:solidFill>
                  <a:schemeClr val="dk1"/>
                </a:solidFill>
              </a:defRPr>
            </a:lvl8pPr>
            <a:lvl9pPr lvl="8" algn="l">
              <a:lnSpc>
                <a:spcPct val="100000"/>
              </a:lnSpc>
              <a:spcBef>
                <a:spcPts val="0"/>
              </a:spcBef>
              <a:spcAft>
                <a:spcPts val="0"/>
              </a:spcAft>
              <a:buNone/>
              <a:defRPr sz="3500" b="1">
                <a:solidFill>
                  <a:schemeClr val="dk1"/>
                </a:solidFill>
              </a:defRPr>
            </a:lvl9pPr>
          </a:lstStyle>
          <a:p>
            <a:endParaRPr/>
          </a:p>
        </p:txBody>
      </p:sp>
      <p:cxnSp>
        <p:nvCxnSpPr>
          <p:cNvPr id="89" name="Google Shape;89;g1216f41f4d1_0_144"/>
          <p:cNvCxnSpPr/>
          <p:nvPr/>
        </p:nvCxnSpPr>
        <p:spPr>
          <a:xfrm>
            <a:off x="497267" y="682244"/>
            <a:ext cx="856500" cy="0"/>
          </a:xfrm>
          <a:prstGeom prst="straightConnector1">
            <a:avLst/>
          </a:prstGeom>
          <a:noFill/>
          <a:ln w="76200" cap="flat" cmpd="sng">
            <a:solidFill>
              <a:schemeClr val="accent5"/>
            </a:solidFill>
            <a:prstDash val="solid"/>
            <a:round/>
            <a:headEnd type="none" w="sm" len="sm"/>
            <a:tailEnd type="none" w="sm" len="sm"/>
          </a:ln>
        </p:spPr>
      </p:cxnSp>
      <p:sp>
        <p:nvSpPr>
          <p:cNvPr id="90" name="Google Shape;90;g1216f41f4d1_0_144"/>
          <p:cNvSpPr txBox="1">
            <a:spLocks noGrp="1"/>
          </p:cNvSpPr>
          <p:nvPr>
            <p:ph type="body" idx="1"/>
          </p:nvPr>
        </p:nvSpPr>
        <p:spPr>
          <a:xfrm>
            <a:off x="429100" y="3342505"/>
            <a:ext cx="3535200" cy="2582700"/>
          </a:xfrm>
          <a:prstGeom prst="rect">
            <a:avLst/>
          </a:prstGeom>
          <a:noFill/>
          <a:ln>
            <a:noFill/>
          </a:ln>
        </p:spPr>
        <p:txBody>
          <a:bodyPr spcFirstLastPara="1" wrap="square" lIns="91425" tIns="45700" rIns="91425" bIns="45700" anchor="t" anchorCtr="0">
            <a:normAutofit/>
          </a:bodyPr>
          <a:lstStyle>
            <a:lvl1pPr marL="457200" lvl="0" indent="-349250" algn="l">
              <a:lnSpc>
                <a:spcPct val="115000"/>
              </a:lnSpc>
              <a:spcBef>
                <a:spcPts val="1000"/>
              </a:spcBef>
              <a:spcAft>
                <a:spcPts val="0"/>
              </a:spcAft>
              <a:buClr>
                <a:schemeClr val="dk1"/>
              </a:buClr>
              <a:buSzPts val="1900"/>
              <a:buChar char="•"/>
              <a:defRPr sz="1900">
                <a:solidFill>
                  <a:schemeClr val="dk1"/>
                </a:solidFill>
              </a:defRPr>
            </a:lvl1pPr>
            <a:lvl2pPr marL="914400" lvl="1" indent="-330200" algn="l">
              <a:lnSpc>
                <a:spcPct val="115000"/>
              </a:lnSpc>
              <a:spcBef>
                <a:spcPts val="2100"/>
              </a:spcBef>
              <a:spcAft>
                <a:spcPts val="0"/>
              </a:spcAft>
              <a:buClr>
                <a:schemeClr val="dk1"/>
              </a:buClr>
              <a:buSzPts val="1600"/>
              <a:buChar char="•"/>
              <a:defRPr sz="1600">
                <a:solidFill>
                  <a:schemeClr val="dk1"/>
                </a:solidFill>
              </a:defRPr>
            </a:lvl2pPr>
            <a:lvl3pPr marL="1371600" lvl="2" indent="-330200" algn="l">
              <a:lnSpc>
                <a:spcPct val="115000"/>
              </a:lnSpc>
              <a:spcBef>
                <a:spcPts val="2100"/>
              </a:spcBef>
              <a:spcAft>
                <a:spcPts val="0"/>
              </a:spcAft>
              <a:buClr>
                <a:schemeClr val="dk1"/>
              </a:buClr>
              <a:buSzPts val="1600"/>
              <a:buChar char="•"/>
              <a:defRPr sz="1600">
                <a:solidFill>
                  <a:schemeClr val="dk1"/>
                </a:solidFill>
              </a:defRPr>
            </a:lvl3pPr>
            <a:lvl4pPr marL="1828800" lvl="3" indent="-330200" algn="l">
              <a:lnSpc>
                <a:spcPct val="115000"/>
              </a:lnSpc>
              <a:spcBef>
                <a:spcPts val="2100"/>
              </a:spcBef>
              <a:spcAft>
                <a:spcPts val="0"/>
              </a:spcAft>
              <a:buClr>
                <a:schemeClr val="dk1"/>
              </a:buClr>
              <a:buSzPts val="1600"/>
              <a:buChar char="•"/>
              <a:defRPr sz="1600">
                <a:solidFill>
                  <a:schemeClr val="dk1"/>
                </a:solidFill>
              </a:defRPr>
            </a:lvl4pPr>
            <a:lvl5pPr marL="2286000" lvl="4" indent="-330200" algn="l">
              <a:lnSpc>
                <a:spcPct val="115000"/>
              </a:lnSpc>
              <a:spcBef>
                <a:spcPts val="2100"/>
              </a:spcBef>
              <a:spcAft>
                <a:spcPts val="0"/>
              </a:spcAft>
              <a:buClr>
                <a:schemeClr val="dk1"/>
              </a:buClr>
              <a:buSzPts val="1600"/>
              <a:buChar char="•"/>
              <a:defRPr sz="1600">
                <a:solidFill>
                  <a:schemeClr val="dk1"/>
                </a:solidFill>
              </a:defRPr>
            </a:lvl5pPr>
            <a:lvl6pPr marL="2743200" lvl="5" indent="-330200" algn="l">
              <a:lnSpc>
                <a:spcPct val="115000"/>
              </a:lnSpc>
              <a:spcBef>
                <a:spcPts val="2100"/>
              </a:spcBef>
              <a:spcAft>
                <a:spcPts val="0"/>
              </a:spcAft>
              <a:buClr>
                <a:schemeClr val="dk1"/>
              </a:buClr>
              <a:buSzPts val="1600"/>
              <a:buChar char="•"/>
              <a:defRPr sz="1600">
                <a:solidFill>
                  <a:schemeClr val="dk1"/>
                </a:solidFill>
              </a:defRPr>
            </a:lvl6pPr>
            <a:lvl7pPr marL="3200400" lvl="6" indent="-330200" algn="l">
              <a:lnSpc>
                <a:spcPct val="115000"/>
              </a:lnSpc>
              <a:spcBef>
                <a:spcPts val="2100"/>
              </a:spcBef>
              <a:spcAft>
                <a:spcPts val="0"/>
              </a:spcAft>
              <a:buClr>
                <a:schemeClr val="dk1"/>
              </a:buClr>
              <a:buSzPts val="1600"/>
              <a:buChar char="•"/>
              <a:defRPr sz="1600">
                <a:solidFill>
                  <a:schemeClr val="dk1"/>
                </a:solidFill>
              </a:defRPr>
            </a:lvl7pPr>
            <a:lvl8pPr marL="3657600" lvl="7" indent="-330200" algn="l">
              <a:lnSpc>
                <a:spcPct val="115000"/>
              </a:lnSpc>
              <a:spcBef>
                <a:spcPts val="2100"/>
              </a:spcBef>
              <a:spcAft>
                <a:spcPts val="0"/>
              </a:spcAft>
              <a:buClr>
                <a:schemeClr val="dk1"/>
              </a:buClr>
              <a:buSzPts val="1600"/>
              <a:buChar char="•"/>
              <a:defRPr sz="1600">
                <a:solidFill>
                  <a:schemeClr val="dk1"/>
                </a:solidFill>
              </a:defRPr>
            </a:lvl8pPr>
            <a:lvl9pPr marL="4114800" lvl="8" indent="-330200" algn="l">
              <a:lnSpc>
                <a:spcPct val="115000"/>
              </a:lnSpc>
              <a:spcBef>
                <a:spcPts val="2100"/>
              </a:spcBef>
              <a:spcAft>
                <a:spcPts val="2100"/>
              </a:spcAft>
              <a:buClr>
                <a:schemeClr val="dk1"/>
              </a:buClr>
              <a:buSzPts val="1600"/>
              <a:buChar char="•"/>
              <a:defRPr sz="1600">
                <a:solidFill>
                  <a:schemeClr val="dk1"/>
                </a:solidFill>
              </a:defRPr>
            </a:lvl9pPr>
          </a:lstStyle>
          <a:p>
            <a:endParaRPr/>
          </a:p>
        </p:txBody>
      </p:sp>
    </p:spTree>
    <p:extLst>
      <p:ext uri="{BB962C8B-B14F-4D97-AF65-F5344CB8AC3E}">
        <p14:creationId xmlns:p14="http://schemas.microsoft.com/office/powerpoint/2010/main" val="2865775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7DA2-0563-0946-AB7B-FCC2232A51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683F20E-1017-F548-9E8B-23F3EA448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A1E79CA-6E92-5645-BFC2-C1DBC97ACE2B}"/>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71AEBA40-FDDA-884E-BADD-E2E9021C3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B994C-F97E-3C4A-B345-E44323481625}"/>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1536476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D02B8-2497-FC4F-8EFE-6572BFD030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B0220A3-3BB6-D942-82A2-D2CC14B97C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8CB000-CB9E-D943-9247-89CB8F15CEE8}"/>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ECB1CD61-65DE-2045-B806-42E36878E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E968B-58BB-3D4F-BCD1-87ADF9144791}"/>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453341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CD0-26C5-3441-A317-49BD0E2F16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79D68F8-91DF-4D4D-8AAA-859F7D096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26B859-E66B-EA4E-A5B6-F9A48A2BB595}"/>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5A262660-A3E7-3C4C-BAB1-30B67D43A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16B0E-61B9-9B4A-88E8-830D2DAA5040}"/>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4063114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6E71-E8E5-A343-B148-D28F1100FF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B5A251-CC7F-DB48-BF91-760ABEF5BE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869AD8C-A654-D848-88C8-755774365F3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9AAA5B-DACF-884A-A5E1-C6847AE2EE2F}"/>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6" name="Footer Placeholder 5">
            <a:extLst>
              <a:ext uri="{FF2B5EF4-FFF2-40B4-BE49-F238E27FC236}">
                <a16:creationId xmlns:a16="http://schemas.microsoft.com/office/drawing/2014/main" id="{66FEE238-161D-E04C-82B3-EC1EA4BC9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4BD1A-4714-9B47-93B8-4BC20C632519}"/>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1292000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8EDC-0716-6A4B-9214-9CA4A34B76D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331F9D-B9CD-354C-8A21-AFB26471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644A01-A6CF-B647-9E68-D28AD4400F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0483CB-40E1-8346-AAF0-42A81A11B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7F92C2C-356F-024F-BC6E-A42E84F7D0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78D571-4752-7E46-9D2B-77022E475F0C}"/>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8" name="Footer Placeholder 7">
            <a:extLst>
              <a:ext uri="{FF2B5EF4-FFF2-40B4-BE49-F238E27FC236}">
                <a16:creationId xmlns:a16="http://schemas.microsoft.com/office/drawing/2014/main" id="{E861692A-23C7-BD45-BB0B-35F093512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215C1C-F828-4C44-B016-F8985953506A}"/>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247000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D4D6-E1B8-F04E-AE13-69E1494A64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4F668E-1C5C-0B45-9DCF-166F555EA8E6}"/>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4" name="Footer Placeholder 3">
            <a:extLst>
              <a:ext uri="{FF2B5EF4-FFF2-40B4-BE49-F238E27FC236}">
                <a16:creationId xmlns:a16="http://schemas.microsoft.com/office/drawing/2014/main" id="{08F16783-1848-D04F-BAA7-C69BC77A3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75BE2-974C-494E-BC78-D9EB57A80F2F}"/>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4113223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3ABBD9-3506-2648-A88F-C63578F6AF63}"/>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3" name="Footer Placeholder 2">
            <a:extLst>
              <a:ext uri="{FF2B5EF4-FFF2-40B4-BE49-F238E27FC236}">
                <a16:creationId xmlns:a16="http://schemas.microsoft.com/office/drawing/2014/main" id="{AAF508E8-92CC-D049-BF1F-417F4C696E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74D46B-B800-C646-8EF3-252F30F99017}"/>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1070694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E813-D1CA-CA4C-9E4C-EEAE107D8B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34E2938-AB60-FD42-AF09-CAFDF0941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E0E9E4-3E04-1C42-9676-1E184EFC6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C355F6-3055-3542-A276-E0A9C0B61F97}"/>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6" name="Footer Placeholder 5">
            <a:extLst>
              <a:ext uri="{FF2B5EF4-FFF2-40B4-BE49-F238E27FC236}">
                <a16:creationId xmlns:a16="http://schemas.microsoft.com/office/drawing/2014/main" id="{20E1E4FF-2FE1-E642-B46D-EF497BF4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60B8C-E459-DA4F-A4C9-EBD3F01F4D1E}"/>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4263641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0FE7-4541-114F-88C2-A269FD7750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F459CC-CC08-5043-9764-63843C2DE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316AE8-2F00-FC42-A191-1DD271A65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359BAA-EA40-F143-AA9F-3F372CA4E6FB}"/>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6" name="Footer Placeholder 5">
            <a:extLst>
              <a:ext uri="{FF2B5EF4-FFF2-40B4-BE49-F238E27FC236}">
                <a16:creationId xmlns:a16="http://schemas.microsoft.com/office/drawing/2014/main" id="{04F14541-E7D3-8B49-97AB-166F9F4B1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F1842-DCD1-BA42-A8E8-5E5A5C66DBCC}"/>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192564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7" y="274639"/>
            <a:ext cx="6901037" cy="8265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E1C4AF0-AB82-6346-890A-EF599C777360}" type="slidenum">
              <a:rPr lang="en-US" smtClean="0"/>
              <a:t>‹#›</a:t>
            </a:fld>
            <a:endParaRPr lang="en-US"/>
          </a:p>
        </p:txBody>
      </p:sp>
      <p:sp>
        <p:nvSpPr>
          <p:cNvPr id="6"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840859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FE36-0095-CB44-B26B-854E14D53AA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96F581-1D3D-9349-8821-07CEE329A2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300755-ECA0-8E4E-99FC-E6F07CE8656F}"/>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6B2F0A87-8830-8A46-BA46-24DAF8BB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3907C-7355-5942-B3F6-CA01B6E9E11F}"/>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90028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76700-F513-224E-A310-96C7DCF54D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96CAFA2-6D87-1B45-B67A-0A8312094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0F07C0-033E-E042-B55A-2908B4EE4FFD}"/>
              </a:ext>
            </a:extLst>
          </p:cNvPr>
          <p:cNvSpPr>
            <a:spLocks noGrp="1"/>
          </p:cNvSpPr>
          <p:nvPr>
            <p:ph type="dt" sz="half" idx="10"/>
          </p:nvPr>
        </p:nvSpPr>
        <p:spPr/>
        <p:txBody>
          <a:body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ABF30778-6120-5541-921B-1D9AA1F26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69A10-C8E8-A641-AF62-9FE14B7A6C2B}"/>
              </a:ext>
            </a:extLst>
          </p:cNvPr>
          <p:cNvSpPr>
            <a:spLocks noGrp="1"/>
          </p:cNvSpPr>
          <p:nvPr>
            <p:ph type="sldNum" sz="quarter" idx="12"/>
          </p:nvPr>
        </p:nvSpPr>
        <p:spPr/>
        <p:txBody>
          <a:bodyPr/>
          <a:lstStyle/>
          <a:p>
            <a:fld id="{A14C0CEC-E6B7-184F-B35C-914846ED36CE}" type="slidenum">
              <a:rPr lang="en-US" smtClean="0"/>
              <a:t>‹#›</a:t>
            </a:fld>
            <a:endParaRPr lang="en-US"/>
          </a:p>
        </p:txBody>
      </p:sp>
    </p:spTree>
    <p:extLst>
      <p:ext uri="{BB962C8B-B14F-4D97-AF65-F5344CB8AC3E}">
        <p14:creationId xmlns:p14="http://schemas.microsoft.com/office/powerpoint/2010/main" val="110552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1C4AF0-AB82-6346-890A-EF599C777360}" type="slidenum">
              <a:rPr lang="en-US" smtClean="0"/>
              <a:t>‹#›</a:t>
            </a:fld>
            <a:endParaRPr lang="en-US"/>
          </a:p>
        </p:txBody>
      </p:sp>
      <p:sp>
        <p:nvSpPr>
          <p:cNvPr id="5"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88813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pic>
        <p:nvPicPr>
          <p:cNvPr id="17" name="Google Shape;17;p8"/>
          <p:cNvPicPr preferRelativeResize="0"/>
          <p:nvPr/>
        </p:nvPicPr>
        <p:blipFill rotWithShape="1">
          <a:blip r:embed="rId2">
            <a:alphaModFix/>
          </a:blip>
          <a:srcRect b="6727"/>
          <a:stretch/>
        </p:blipFill>
        <p:spPr>
          <a:xfrm>
            <a:off x="0" y="0"/>
            <a:ext cx="12192000" cy="6858000"/>
          </a:xfrm>
          <a:prstGeom prst="rect">
            <a:avLst/>
          </a:prstGeom>
          <a:noFill/>
          <a:ln>
            <a:noFill/>
          </a:ln>
        </p:spPr>
      </p:pic>
      <p:sp>
        <p:nvSpPr>
          <p:cNvPr id="18" name="Google Shape;18;p8"/>
          <p:cNvSpPr txBox="1">
            <a:spLocks noGrp="1"/>
          </p:cNvSpPr>
          <p:nvPr>
            <p:ph type="ctrTitle"/>
          </p:nvPr>
        </p:nvSpPr>
        <p:spPr>
          <a:xfrm>
            <a:off x="3859200" y="2479503"/>
            <a:ext cx="7163840" cy="2388870"/>
          </a:xfrm>
          <a:prstGeom prst="rect">
            <a:avLst/>
          </a:prstGeom>
          <a:solidFill>
            <a:schemeClr val="lt1"/>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C00000"/>
              </a:buClr>
              <a:buSzPts val="3400"/>
              <a:buFont typeface="Verdana"/>
              <a:buNone/>
              <a:defRPr sz="40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8323040" y="5987556"/>
            <a:ext cx="2700000" cy="819432"/>
          </a:xfrm>
          <a:prstGeom prst="rect">
            <a:avLst/>
          </a:prstGeom>
          <a:solidFill>
            <a:schemeClr val="lt1"/>
          </a:solidFill>
          <a:ln>
            <a:noFill/>
          </a:ln>
        </p:spPr>
        <p:txBody>
          <a:bodyPr spcFirstLastPara="1" wrap="square" lIns="91425" tIns="45700" rIns="91425" bIns="45700" anchor="ctr" anchorCtr="0">
            <a:normAutofit/>
          </a:bodyPr>
          <a:lstStyle>
            <a:lvl1pPr lvl="0" algn="ctr">
              <a:lnSpc>
                <a:spcPct val="100000"/>
              </a:lnSpc>
              <a:spcBef>
                <a:spcPts val="1200"/>
              </a:spcBef>
              <a:spcAft>
                <a:spcPts val="0"/>
              </a:spcAft>
              <a:buClr>
                <a:srgbClr val="A5A5A5"/>
              </a:buClr>
              <a:buSzPts val="1200"/>
              <a:buNone/>
              <a:defRPr sz="1440" b="1">
                <a:solidFill>
                  <a:srgbClr val="A5A5A5"/>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a:endParaRPr/>
          </a:p>
        </p:txBody>
      </p:sp>
    </p:spTree>
    <p:extLst>
      <p:ext uri="{BB962C8B-B14F-4D97-AF65-F5344CB8AC3E}">
        <p14:creationId xmlns:p14="http://schemas.microsoft.com/office/powerpoint/2010/main" val="398242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9"/>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
          <p:cNvSpPr txBox="1">
            <a:spLocks noGrp="1"/>
          </p:cNvSpPr>
          <p:nvPr>
            <p:ph type="body" idx="1"/>
          </p:nvPr>
        </p:nvSpPr>
        <p:spPr>
          <a:xfrm>
            <a:off x="838200" y="1833630"/>
            <a:ext cx="105156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605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9406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8.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a:blip r:embed="rId8" cstate="email">
            <a:alphaModFix amt="30000"/>
            <a:extLst>
              <a:ext uri="{BEBA8EAE-BF5A-486C-A8C5-ECC9F3942E4B}">
                <a14:imgProps xmlns:a14="http://schemas.microsoft.com/office/drawing/2010/main">
                  <a14:imgLayer r:embed="rId9">
                    <a14:imgEffect>
                      <a14:brightnessContrast contrast="9000"/>
                    </a14:imgEffect>
                  </a14:imgLayer>
                </a14:imgProps>
              </a:ext>
              <a:ext uri="{28A0092B-C50C-407E-A947-70E740481C1C}">
                <a14:useLocalDpi xmlns:a14="http://schemas.microsoft.com/office/drawing/2010/main"/>
              </a:ext>
            </a:extLst>
          </a:blip>
          <a:stretch>
            <a:fillRect/>
          </a:stretch>
        </p:blipFill>
        <p:spPr>
          <a:xfrm>
            <a:off x="6778752" y="4133853"/>
            <a:ext cx="5413248" cy="2724151"/>
          </a:xfrm>
          <a:prstGeom prst="rect">
            <a:avLst/>
          </a:prstGeom>
        </p:spPr>
      </p:pic>
      <p:sp>
        <p:nvSpPr>
          <p:cNvPr id="2" name="Title Placeholder 1"/>
          <p:cNvSpPr>
            <a:spLocks noGrp="1"/>
          </p:cNvSpPr>
          <p:nvPr>
            <p:ph type="title"/>
          </p:nvPr>
        </p:nvSpPr>
        <p:spPr>
          <a:xfrm>
            <a:off x="609606" y="274639"/>
            <a:ext cx="8457036" cy="826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205629"/>
            <a:ext cx="10972800" cy="47288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09600" y="6377908"/>
            <a:ext cx="595219" cy="365125"/>
          </a:xfrm>
          <a:prstGeom prst="rect">
            <a:avLst/>
          </a:prstGeom>
        </p:spPr>
        <p:txBody>
          <a:bodyPr vert="horz" lIns="91440" tIns="45720" rIns="91440" bIns="45720" rtlCol="0" anchor="ctr"/>
          <a:lstStyle>
            <a:lvl1pPr algn="r">
              <a:defRPr sz="1600">
                <a:solidFill>
                  <a:schemeClr val="tx1">
                    <a:tint val="75000"/>
                  </a:schemeClr>
                </a:solidFill>
                <a:latin typeface="Lato" charset="0"/>
                <a:ea typeface="Lato" charset="0"/>
                <a:cs typeface="Lato" charset="0"/>
              </a:defRPr>
            </a:lvl1pPr>
          </a:lstStyle>
          <a:p>
            <a:fld id="{DE1C4AF0-AB82-6346-890A-EF599C777360}" type="slidenum">
              <a:rPr lang="en-US" smtClean="0"/>
              <a:pPr/>
              <a:t>‹#›</a:t>
            </a:fld>
            <a:endParaRPr lang="en-US"/>
          </a:p>
        </p:txBody>
      </p:sp>
      <p:sp>
        <p:nvSpPr>
          <p:cNvPr id="10" name="Footer Placeholder 4"/>
          <p:cNvSpPr>
            <a:spLocks noGrp="1"/>
          </p:cNvSpPr>
          <p:nvPr>
            <p:ph type="ftr" sz="quarter" idx="3"/>
          </p:nvPr>
        </p:nvSpPr>
        <p:spPr>
          <a:xfrm>
            <a:off x="609600" y="5998384"/>
            <a:ext cx="3860800" cy="307761"/>
          </a:xfrm>
          <a:prstGeom prst="rect">
            <a:avLst/>
          </a:prstGeom>
        </p:spPr>
        <p:txBody>
          <a:bodyPr/>
          <a:lstStyle>
            <a:lvl1pPr>
              <a:defRPr sz="1900">
                <a:latin typeface="Trebuchet MS" panose="020B0703020202090204" pitchFamily="34" charset="0"/>
                <a:ea typeface="Lato" charset="0"/>
                <a:cs typeface="Lato" charset="0"/>
              </a:defRPr>
            </a:lvl1pPr>
          </a:lstStyle>
          <a:p>
            <a:r>
              <a:rPr lang="en-US" err="1"/>
              <a:t>dfdf</a:t>
            </a:r>
            <a:endParaRPr lang="en-US"/>
          </a:p>
        </p:txBody>
      </p:sp>
    </p:spTree>
    <p:extLst>
      <p:ext uri="{BB962C8B-B14F-4D97-AF65-F5344CB8AC3E}">
        <p14:creationId xmlns:p14="http://schemas.microsoft.com/office/powerpoint/2010/main" val="2907338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p:titleStyle>
    <p:bodyStyle>
      <a:lvl1pPr marL="457177" indent="-457177" algn="l" defTabSz="609570" rtl="0" eaLnBrk="1" latinLnBrk="0" hangingPunct="1">
        <a:spcBef>
          <a:spcPct val="20000"/>
        </a:spcBef>
        <a:buFont typeface="Arial"/>
        <a:buChar char="•"/>
        <a:defRPr sz="3200" kern="1200">
          <a:solidFill>
            <a:schemeClr val="tx1"/>
          </a:solidFill>
          <a:latin typeface="Trebuchet MS" panose="020B0703020202090204" pitchFamily="34" charset="0"/>
          <a:ea typeface="Lato" charset="0"/>
          <a:cs typeface="Lato" charset="0"/>
        </a:defRPr>
      </a:lvl1pPr>
      <a:lvl2pPr marL="990551" indent="-380982"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2pPr>
      <a:lvl3pPr marL="1523923" indent="-304784"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3pPr>
      <a:lvl4pPr marL="2133493" indent="-304784" algn="l" defTabSz="609570" rtl="0" eaLnBrk="1" latinLnBrk="0" hangingPunct="1">
        <a:spcBef>
          <a:spcPct val="20000"/>
        </a:spcBef>
        <a:buFont typeface="Arial"/>
        <a:buChar char="–"/>
        <a:defRPr sz="2100" kern="1200">
          <a:solidFill>
            <a:schemeClr val="tx1"/>
          </a:solidFill>
          <a:latin typeface="Trebuchet MS" panose="020B0703020202090204" pitchFamily="34" charset="0"/>
          <a:ea typeface="Lato" charset="0"/>
          <a:cs typeface="Lato" charset="0"/>
        </a:defRPr>
      </a:lvl4pPr>
      <a:lvl5pPr marL="2743063" indent="-304784" algn="l" defTabSz="609570" rtl="0" eaLnBrk="1" latinLnBrk="0" hangingPunct="1">
        <a:spcBef>
          <a:spcPct val="20000"/>
        </a:spcBef>
        <a:buFont typeface="Arial"/>
        <a:buChar char="»"/>
        <a:defRPr sz="1900" kern="1200">
          <a:solidFill>
            <a:schemeClr val="tx1"/>
          </a:solidFill>
          <a:latin typeface="Trebuchet MS" panose="020B0703020202090204" pitchFamily="34" charset="0"/>
          <a:ea typeface="Lato" charset="0"/>
          <a:cs typeface="Lato" charset="0"/>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7"/>
          <p:cNvCxnSpPr/>
          <p:nvPr/>
        </p:nvCxnSpPr>
        <p:spPr>
          <a:xfrm>
            <a:off x="2003012" y="6330346"/>
            <a:ext cx="8538216" cy="0"/>
          </a:xfrm>
          <a:prstGeom prst="straightConnector1">
            <a:avLst/>
          </a:prstGeom>
          <a:noFill/>
          <a:ln w="12700" cap="flat" cmpd="sng">
            <a:solidFill>
              <a:srgbClr val="7F7F7F"/>
            </a:solidFill>
            <a:prstDash val="solid"/>
            <a:miter lim="800000"/>
            <a:headEnd type="none" w="sm" len="sm"/>
            <a:tailEnd type="none" w="sm" len="sm"/>
          </a:ln>
        </p:spPr>
      </p:cxnSp>
      <p:pic>
        <p:nvPicPr>
          <p:cNvPr id="11" name="Google Shape;11;p7"/>
          <p:cNvPicPr preferRelativeResize="0"/>
          <p:nvPr/>
        </p:nvPicPr>
        <p:blipFill rotWithShape="1">
          <a:blip r:embed="rId13">
            <a:alphaModFix/>
          </a:blip>
          <a:srcRect/>
          <a:stretch/>
        </p:blipFill>
        <p:spPr>
          <a:xfrm>
            <a:off x="10673501" y="6204265"/>
            <a:ext cx="1157624" cy="367442"/>
          </a:xfrm>
          <a:prstGeom prst="rect">
            <a:avLst/>
          </a:prstGeom>
          <a:noFill/>
          <a:ln>
            <a:noFill/>
          </a:ln>
        </p:spPr>
      </p:pic>
      <p:pic>
        <p:nvPicPr>
          <p:cNvPr id="12" name="Google Shape;12;p7"/>
          <p:cNvPicPr preferRelativeResize="0"/>
          <p:nvPr/>
        </p:nvPicPr>
        <p:blipFill rotWithShape="1">
          <a:blip r:embed="rId14">
            <a:alphaModFix/>
          </a:blip>
          <a:srcRect l="81882" r="336" b="75537"/>
          <a:stretch/>
        </p:blipFill>
        <p:spPr>
          <a:xfrm>
            <a:off x="9982200" y="0"/>
            <a:ext cx="2183093" cy="1906291"/>
          </a:xfrm>
          <a:prstGeom prst="rect">
            <a:avLst/>
          </a:prstGeom>
          <a:noFill/>
          <a:ln>
            <a:noFill/>
          </a:ln>
        </p:spPr>
      </p:pic>
      <p:sp>
        <p:nvSpPr>
          <p:cNvPr id="13" name="Google Shape;13;p7"/>
          <p:cNvSpPr txBox="1"/>
          <p:nvPr/>
        </p:nvSpPr>
        <p:spPr>
          <a:xfrm>
            <a:off x="240488" y="6189996"/>
            <a:ext cx="1828025" cy="258484"/>
          </a:xfrm>
          <a:prstGeom prst="rect">
            <a:avLst/>
          </a:prstGeom>
          <a:solidFill>
            <a:schemeClr val="lt1"/>
          </a:solidFill>
          <a:ln>
            <a:noFill/>
          </a:ln>
        </p:spPr>
        <p:txBody>
          <a:bodyPr spcFirstLastPara="1" wrap="square" lIns="109710" tIns="54840" rIns="109710" bIns="54840" anchor="t" anchorCtr="0">
            <a:spAutoFit/>
          </a:bodyPr>
          <a:lstStyle/>
          <a:p>
            <a:pPr marL="0" marR="0" lvl="0" indent="0" algn="l" rtl="0">
              <a:spcBef>
                <a:spcPts val="0"/>
              </a:spcBef>
              <a:spcAft>
                <a:spcPts val="0"/>
              </a:spcAft>
              <a:buNone/>
            </a:pPr>
            <a:r>
              <a:rPr lang="en-US" sz="960" b="0" i="0" u="none" strike="noStrike" cap="none">
                <a:solidFill>
                  <a:srgbClr val="0C0C0C"/>
                </a:solidFill>
                <a:latin typeface="Verdana"/>
                <a:ea typeface="Verdana"/>
                <a:cs typeface="Verdana"/>
                <a:sym typeface="Verdana"/>
              </a:rPr>
              <a:t>WWW.INSPER.EDU.BR</a:t>
            </a:r>
            <a:endParaRPr sz="2160"/>
          </a:p>
        </p:txBody>
      </p:sp>
      <p:sp>
        <p:nvSpPr>
          <p:cNvPr id="14" name="Google Shape;14;p7"/>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C00000"/>
              </a:buClr>
              <a:buSzPts val="2800"/>
              <a:buFont typeface="Verdana"/>
              <a:buNone/>
              <a:defRPr sz="2800" b="1" i="0" u="none" strike="noStrike" cap="none">
                <a:solidFill>
                  <a:srgbClr val="C00000"/>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7"/>
          <p:cNvSpPr txBox="1">
            <a:spLocks noGrp="1"/>
          </p:cNvSpPr>
          <p:nvPr>
            <p:ph type="body" idx="1"/>
          </p:nvPr>
        </p:nvSpPr>
        <p:spPr>
          <a:xfrm>
            <a:off x="838200" y="1833630"/>
            <a:ext cx="10515600" cy="43529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6240576"/>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4/11/22</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60683812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6544310"/>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29B4B-96BF-CC4F-8591-EEC3378AD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39766D-5C88-2845-AA6A-F67CF4306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2A7E56-C935-8547-ABE4-0F1F7B9140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4352C-D172-4346-B94D-7779CB34DEDF}" type="datetimeFigureOut">
              <a:rPr lang="en-US" smtClean="0"/>
              <a:t>4/11/22</a:t>
            </a:fld>
            <a:endParaRPr lang="en-US"/>
          </a:p>
        </p:txBody>
      </p:sp>
      <p:sp>
        <p:nvSpPr>
          <p:cNvPr id="5" name="Footer Placeholder 4">
            <a:extLst>
              <a:ext uri="{FF2B5EF4-FFF2-40B4-BE49-F238E27FC236}">
                <a16:creationId xmlns:a16="http://schemas.microsoft.com/office/drawing/2014/main" id="{293B1E92-6D4E-6C4E-A447-96410AC293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DFBD49-15AD-D84A-A027-F7A04552C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C0CEC-E6B7-184F-B35C-914846ED36CE}" type="slidenum">
              <a:rPr lang="en-US" smtClean="0"/>
              <a:t>‹#›</a:t>
            </a:fld>
            <a:endParaRPr lang="en-US"/>
          </a:p>
        </p:txBody>
      </p:sp>
    </p:spTree>
    <p:extLst>
      <p:ext uri="{BB962C8B-B14F-4D97-AF65-F5344CB8AC3E}">
        <p14:creationId xmlns:p14="http://schemas.microsoft.com/office/powerpoint/2010/main" val="301840600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fernandodd1@al.insper.edu.br" TargetMode="External"/><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mailto:juliana.outesvelarde@bsg.ox.ac.uk" TargetMode="Externa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42.xml"/><Relationship Id="rId4" Type="http://schemas.openxmlformats.org/officeDocument/2006/relationships/hyperlink" Target="https://www.pexels.com/photo/thunderstorm-at-night-above-forest-and-building-900760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hyperlink" Target="https://www.gov.uk/government/publications/procurement-policy-note-0620-taking-account-of-social-value-in-the-award-of-central-government-contrac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42.xml"/><Relationship Id="rId5" Type="http://schemas.openxmlformats.org/officeDocument/2006/relationships/image" Target="../media/image43.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42.xml"/><Relationship Id="rId4" Type="http://schemas.openxmlformats.org/officeDocument/2006/relationships/hyperlink" Target="https://www.pexels.com/photo/thunderstorm-at-night-above-forest-and-building-900760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52.png"/><Relationship Id="rId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gif"/><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C8E9F-7557-6E44-BCF6-3E3487F9208C}"/>
              </a:ext>
            </a:extLst>
          </p:cNvPr>
          <p:cNvSpPr>
            <a:spLocks noGrp="1"/>
          </p:cNvSpPr>
          <p:nvPr>
            <p:ph type="ctrTitle"/>
          </p:nvPr>
        </p:nvSpPr>
        <p:spPr>
          <a:xfrm>
            <a:off x="612329" y="2458311"/>
            <a:ext cx="10967341" cy="1619913"/>
          </a:xfrm>
        </p:spPr>
        <p:txBody>
          <a:bodyPr>
            <a:normAutofit/>
          </a:bodyPr>
          <a:lstStyle/>
          <a:p>
            <a:r>
              <a:rPr lang="en-US" sz="4400" dirty="0">
                <a:solidFill>
                  <a:srgbClr val="002147"/>
                </a:solidFill>
                <a:latin typeface="Trebuchet MS"/>
              </a:rPr>
              <a:t>2022 Spring Hack and Learn</a:t>
            </a:r>
            <a:br>
              <a:rPr lang="en-US" dirty="0">
                <a:solidFill>
                  <a:srgbClr val="002147"/>
                </a:solidFill>
                <a:latin typeface="Trebuchet MS" panose="020B0703020202090204" pitchFamily="34" charset="0"/>
              </a:rPr>
            </a:br>
            <a:r>
              <a:rPr lang="en-US" sz="3200" dirty="0">
                <a:solidFill>
                  <a:srgbClr val="00629B"/>
                </a:solidFill>
              </a:rPr>
              <a:t>7 April</a:t>
            </a:r>
            <a:r>
              <a:rPr lang="en-US" sz="3200" dirty="0">
                <a:solidFill>
                  <a:srgbClr val="00629B"/>
                </a:solidFill>
                <a:latin typeface="Trebuchet MS" panose="020B0703020202090204" pitchFamily="34" charset="0"/>
              </a:rPr>
              <a:t> – S</a:t>
            </a:r>
            <a:r>
              <a:rPr lang="en-US" sz="3200" dirty="0">
                <a:solidFill>
                  <a:srgbClr val="00629B"/>
                </a:solidFill>
              </a:rPr>
              <a:t>how and tell</a:t>
            </a:r>
            <a:r>
              <a:rPr lang="en-US" sz="3200" dirty="0">
                <a:solidFill>
                  <a:srgbClr val="00629B"/>
                </a:solidFill>
                <a:latin typeface="Trebuchet MS" panose="020B0703020202090204" pitchFamily="34" charset="0"/>
              </a:rPr>
              <a:t> session</a:t>
            </a:r>
            <a:endParaRPr lang="en-US" sz="3200" dirty="0">
              <a:solidFill>
                <a:srgbClr val="00629B"/>
              </a:solidFill>
              <a:latin typeface="Trebuchet MS"/>
            </a:endParaRPr>
          </a:p>
        </p:txBody>
      </p:sp>
      <p:pic>
        <p:nvPicPr>
          <p:cNvPr id="1026" name="Picture 2">
            <a:extLst>
              <a:ext uri="{FF2B5EF4-FFF2-40B4-BE49-F238E27FC236}">
                <a16:creationId xmlns:a16="http://schemas.microsoft.com/office/drawing/2014/main" id="{55DF0F57-6C49-604F-AEE6-49DECF4C5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61" y="3947160"/>
            <a:ext cx="3401568" cy="1389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76D380-40FA-2346-842A-C1FBFF4BA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114" r="12580" b="24115"/>
          <a:stretch/>
        </p:blipFill>
        <p:spPr bwMode="auto">
          <a:xfrm>
            <a:off x="2091385" y="4078224"/>
            <a:ext cx="3717286" cy="11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24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818070" y="441400"/>
            <a:ext cx="9464040" cy="682262"/>
          </a:xfrm>
          <a:prstGeom prst="rect">
            <a:avLst/>
          </a:prstGeom>
          <a:noFill/>
          <a:ln>
            <a:noFill/>
          </a:ln>
        </p:spPr>
        <p:txBody>
          <a:bodyPr spcFirstLastPara="1" wrap="square" lIns="109710" tIns="54840" rIns="109710" bIns="54840" anchor="t" anchorCtr="0">
            <a:noAutofit/>
          </a:bodyPr>
          <a:lstStyle/>
          <a:p>
            <a:pPr defTabSz="1097280">
              <a:lnSpc>
                <a:spcPct val="90000"/>
              </a:lnSpc>
              <a:buClr>
                <a:srgbClr val="C00000"/>
              </a:buClr>
              <a:buSzPts val="2400"/>
            </a:pPr>
            <a:r>
              <a:rPr lang="en-US" sz="2640" b="1" kern="0" dirty="0">
                <a:solidFill>
                  <a:srgbClr val="C00000"/>
                </a:solidFill>
                <a:latin typeface="Verdana"/>
                <a:ea typeface="Verdana"/>
                <a:cs typeface="Verdana"/>
                <a:sym typeface="Verdana"/>
              </a:rPr>
              <a:t>Sankey diagram: secondary goals and targets</a:t>
            </a:r>
            <a:endParaRPr sz="2640" kern="0" dirty="0">
              <a:solidFill>
                <a:srgbClr val="000000"/>
              </a:solidFill>
              <a:latin typeface="Arial"/>
              <a:cs typeface="Arial"/>
              <a:sym typeface="Arial"/>
            </a:endParaRPr>
          </a:p>
        </p:txBody>
      </p:sp>
      <p:pic>
        <p:nvPicPr>
          <p:cNvPr id="4" name="Imagem 3" descr="Gráfico, Padrão do plano de fundo&#10;&#10;Descrição gerada automaticamente">
            <a:extLst>
              <a:ext uri="{FF2B5EF4-FFF2-40B4-BE49-F238E27FC236}">
                <a16:creationId xmlns:a16="http://schemas.microsoft.com/office/drawing/2014/main" id="{CC5C4696-C9EA-40CE-B7BE-A22341873072}"/>
              </a:ext>
            </a:extLst>
          </p:cNvPr>
          <p:cNvPicPr>
            <a:picLocks noChangeAspect="1"/>
          </p:cNvPicPr>
          <p:nvPr/>
        </p:nvPicPr>
        <p:blipFill>
          <a:blip r:embed="rId3"/>
          <a:stretch>
            <a:fillRect/>
          </a:stretch>
        </p:blipFill>
        <p:spPr>
          <a:xfrm>
            <a:off x="2030186" y="997663"/>
            <a:ext cx="9552215" cy="5343896"/>
          </a:xfrm>
          <a:prstGeom prst="rect">
            <a:avLst/>
          </a:prstGeom>
        </p:spPr>
      </p:pic>
      <p:pic>
        <p:nvPicPr>
          <p:cNvPr id="9" name="Imagem 8">
            <a:extLst>
              <a:ext uri="{FF2B5EF4-FFF2-40B4-BE49-F238E27FC236}">
                <a16:creationId xmlns:a16="http://schemas.microsoft.com/office/drawing/2014/main" id="{67286257-5B32-42DE-BA46-2459187642C0}"/>
              </a:ext>
            </a:extLst>
          </p:cNvPr>
          <p:cNvPicPr>
            <a:picLocks noChangeAspect="1"/>
          </p:cNvPicPr>
          <p:nvPr/>
        </p:nvPicPr>
        <p:blipFill>
          <a:blip r:embed="rId4"/>
          <a:stretch>
            <a:fillRect/>
          </a:stretch>
        </p:blipFill>
        <p:spPr>
          <a:xfrm>
            <a:off x="818070" y="1774898"/>
            <a:ext cx="1545220" cy="1554256"/>
          </a:xfrm>
          <a:prstGeom prst="rect">
            <a:avLst/>
          </a:prstGeom>
        </p:spPr>
      </p:pic>
      <p:pic>
        <p:nvPicPr>
          <p:cNvPr id="10" name="Imagem 9">
            <a:extLst>
              <a:ext uri="{FF2B5EF4-FFF2-40B4-BE49-F238E27FC236}">
                <a16:creationId xmlns:a16="http://schemas.microsoft.com/office/drawing/2014/main" id="{B1767735-1584-485A-92C4-17DD70B951B5}"/>
              </a:ext>
            </a:extLst>
          </p:cNvPr>
          <p:cNvPicPr>
            <a:picLocks noChangeAspect="1"/>
          </p:cNvPicPr>
          <p:nvPr/>
        </p:nvPicPr>
        <p:blipFill>
          <a:blip r:embed="rId5"/>
          <a:stretch>
            <a:fillRect/>
          </a:stretch>
        </p:blipFill>
        <p:spPr>
          <a:xfrm>
            <a:off x="1261111" y="2674108"/>
            <a:ext cx="1214828" cy="1200864"/>
          </a:xfrm>
          <a:prstGeom prst="rect">
            <a:avLst/>
          </a:prstGeom>
        </p:spPr>
      </p:pic>
      <p:pic>
        <p:nvPicPr>
          <p:cNvPr id="7" name="Imagem 6">
            <a:extLst>
              <a:ext uri="{FF2B5EF4-FFF2-40B4-BE49-F238E27FC236}">
                <a16:creationId xmlns:a16="http://schemas.microsoft.com/office/drawing/2014/main" id="{A5D20928-1176-48B8-92EA-EA0E7E110FBA}"/>
              </a:ext>
            </a:extLst>
          </p:cNvPr>
          <p:cNvPicPr>
            <a:picLocks noChangeAspect="1"/>
          </p:cNvPicPr>
          <p:nvPr/>
        </p:nvPicPr>
        <p:blipFill>
          <a:blip r:embed="rId6"/>
          <a:stretch>
            <a:fillRect/>
          </a:stretch>
        </p:blipFill>
        <p:spPr>
          <a:xfrm>
            <a:off x="1594621" y="3429000"/>
            <a:ext cx="940102" cy="891194"/>
          </a:xfrm>
          <a:prstGeom prst="rect">
            <a:avLst/>
          </a:prstGeom>
        </p:spPr>
      </p:pic>
      <p:pic>
        <p:nvPicPr>
          <p:cNvPr id="12" name="Imagem 11">
            <a:extLst>
              <a:ext uri="{FF2B5EF4-FFF2-40B4-BE49-F238E27FC236}">
                <a16:creationId xmlns:a16="http://schemas.microsoft.com/office/drawing/2014/main" id="{3A4DBD8E-E648-4D23-9D58-2CD8BB3CB53B}"/>
              </a:ext>
            </a:extLst>
          </p:cNvPr>
          <p:cNvPicPr>
            <a:picLocks noChangeAspect="1"/>
          </p:cNvPicPr>
          <p:nvPr/>
        </p:nvPicPr>
        <p:blipFill>
          <a:blip r:embed="rId7"/>
          <a:stretch>
            <a:fillRect/>
          </a:stretch>
        </p:blipFill>
        <p:spPr>
          <a:xfrm>
            <a:off x="1647744" y="4393624"/>
            <a:ext cx="833857" cy="754442"/>
          </a:xfrm>
          <a:prstGeom prst="rect">
            <a:avLst/>
          </a:prstGeom>
        </p:spPr>
      </p:pic>
      <p:pic>
        <p:nvPicPr>
          <p:cNvPr id="14" name="Imagem 13">
            <a:extLst>
              <a:ext uri="{FF2B5EF4-FFF2-40B4-BE49-F238E27FC236}">
                <a16:creationId xmlns:a16="http://schemas.microsoft.com/office/drawing/2014/main" id="{87D9FB33-5A88-46BA-BD3C-524F2B6A9BF1}"/>
              </a:ext>
            </a:extLst>
          </p:cNvPr>
          <p:cNvPicPr>
            <a:picLocks noChangeAspect="1"/>
          </p:cNvPicPr>
          <p:nvPr/>
        </p:nvPicPr>
        <p:blipFill>
          <a:blip r:embed="rId8"/>
          <a:stretch>
            <a:fillRect/>
          </a:stretch>
        </p:blipFill>
        <p:spPr>
          <a:xfrm>
            <a:off x="1647742" y="5221495"/>
            <a:ext cx="828196" cy="822986"/>
          </a:xfrm>
          <a:prstGeom prst="rect">
            <a:avLst/>
          </a:prstGeom>
        </p:spPr>
      </p:pic>
    </p:spTree>
    <p:extLst>
      <p:ext uri="{BB962C8B-B14F-4D97-AF65-F5344CB8AC3E}">
        <p14:creationId xmlns:p14="http://schemas.microsoft.com/office/powerpoint/2010/main" val="123646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p:nvPr/>
        </p:nvSpPr>
        <p:spPr>
          <a:xfrm>
            <a:off x="1620127" y="893183"/>
            <a:ext cx="8956885" cy="1561476"/>
          </a:xfrm>
          <a:prstGeom prst="rect">
            <a:avLst/>
          </a:prstGeom>
          <a:noFill/>
          <a:ln>
            <a:noFill/>
          </a:ln>
        </p:spPr>
        <p:txBody>
          <a:bodyPr spcFirstLastPara="1" wrap="square" lIns="109710" tIns="54840" rIns="109710" bIns="54840" anchor="t" anchorCtr="0">
            <a:normAutofit/>
          </a:bodyPr>
          <a:lstStyle/>
          <a:p>
            <a:pPr algn="ctr" defTabSz="1097280">
              <a:lnSpc>
                <a:spcPct val="90000"/>
              </a:lnSpc>
              <a:buClr>
                <a:srgbClr val="C00000"/>
              </a:buClr>
              <a:buSzPct val="100000"/>
            </a:pPr>
            <a:r>
              <a:rPr lang="en-US" sz="3360" b="1" u="sng" kern="0" dirty="0">
                <a:solidFill>
                  <a:srgbClr val="C00000"/>
                </a:solidFill>
                <a:latin typeface="Verdana"/>
                <a:ea typeface="Verdana"/>
                <a:cs typeface="Verdana"/>
                <a:sym typeface="Verdana"/>
              </a:rPr>
              <a:t>Challenge #19</a:t>
            </a:r>
          </a:p>
          <a:p>
            <a:pPr algn="ctr" defTabSz="1097280">
              <a:lnSpc>
                <a:spcPct val="90000"/>
              </a:lnSpc>
              <a:buClr>
                <a:srgbClr val="C00000"/>
              </a:buClr>
              <a:buSzPct val="100000"/>
            </a:pPr>
            <a:endParaRPr lang="en-US" sz="3360" b="1" kern="0" dirty="0">
              <a:solidFill>
                <a:srgbClr val="C00000"/>
              </a:solidFill>
              <a:latin typeface="Verdana"/>
              <a:ea typeface="Verdana"/>
              <a:cs typeface="Verdana"/>
              <a:sym typeface="Verdana"/>
            </a:endParaRPr>
          </a:p>
          <a:p>
            <a:pPr algn="ctr" defTabSz="1097280">
              <a:lnSpc>
                <a:spcPct val="90000"/>
              </a:lnSpc>
              <a:buClr>
                <a:srgbClr val="C00000"/>
              </a:buClr>
              <a:buSzPct val="100000"/>
            </a:pPr>
            <a:r>
              <a:rPr lang="en-US" sz="3360" b="1" kern="0" dirty="0">
                <a:solidFill>
                  <a:srgbClr val="C00000"/>
                </a:solidFill>
                <a:latin typeface="Verdana"/>
                <a:ea typeface="Verdana"/>
                <a:cs typeface="Verdana"/>
                <a:sym typeface="Verdana"/>
              </a:rPr>
              <a:t>Thank you!</a:t>
            </a:r>
            <a:endParaRPr sz="1680" kern="0" dirty="0">
              <a:solidFill>
                <a:srgbClr val="000000"/>
              </a:solidFill>
              <a:latin typeface="Arial"/>
              <a:cs typeface="Arial"/>
              <a:sym typeface="Arial"/>
            </a:endParaRPr>
          </a:p>
        </p:txBody>
      </p:sp>
      <p:sp>
        <p:nvSpPr>
          <p:cNvPr id="129" name="Google Shape;129;p6"/>
          <p:cNvSpPr txBox="1"/>
          <p:nvPr/>
        </p:nvSpPr>
        <p:spPr>
          <a:xfrm>
            <a:off x="3103436" y="2521761"/>
            <a:ext cx="5985128" cy="1335690"/>
          </a:xfrm>
          <a:prstGeom prst="rect">
            <a:avLst/>
          </a:prstGeom>
          <a:noFill/>
          <a:ln>
            <a:noFill/>
          </a:ln>
        </p:spPr>
        <p:txBody>
          <a:bodyPr spcFirstLastPara="1" wrap="square" lIns="109710" tIns="54840" rIns="109710" bIns="54840" anchor="t" anchorCtr="0">
            <a:normAutofit/>
          </a:bodyPr>
          <a:lstStyle/>
          <a:p>
            <a:pPr algn="ctr" defTabSz="1097280">
              <a:lnSpc>
                <a:spcPct val="120000"/>
              </a:lnSpc>
              <a:buClr>
                <a:srgbClr val="000000"/>
              </a:buClr>
              <a:buSzPct val="100000"/>
            </a:pPr>
            <a:r>
              <a:rPr lang="en-US" sz="2160" u="sng" kern="0" dirty="0">
                <a:solidFill>
                  <a:srgbClr val="000000"/>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jorgenri1@insper.edu.br</a:t>
            </a:r>
            <a:br>
              <a:rPr lang="en-US" sz="2160" kern="0" dirty="0">
                <a:solidFill>
                  <a:srgbClr val="000000"/>
                </a:solidFill>
                <a:latin typeface="Verdana"/>
                <a:ea typeface="Verdana"/>
                <a:cs typeface="Verdana"/>
                <a:sym typeface="Verdana"/>
              </a:rPr>
            </a:br>
            <a:r>
              <a:rPr lang="en-US" sz="2160" u="sng" kern="0" dirty="0">
                <a:solidFill>
                  <a:srgbClr val="00000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juliana.outesvelarde@bsg.ox.ac.uk</a:t>
            </a:r>
            <a:endParaRPr sz="2160" kern="0" dirty="0">
              <a:solidFill>
                <a:srgbClr val="000000"/>
              </a:solidFill>
              <a:latin typeface="Verdana"/>
              <a:ea typeface="Verdana"/>
              <a:cs typeface="Verdana"/>
              <a:sym typeface="Verdana"/>
            </a:endParaRPr>
          </a:p>
          <a:p>
            <a:pPr algn="ctr" defTabSz="1097280">
              <a:lnSpc>
                <a:spcPct val="90000"/>
              </a:lnSpc>
              <a:spcBef>
                <a:spcPts val="1200"/>
              </a:spcBef>
              <a:buClr>
                <a:srgbClr val="000000"/>
              </a:buClr>
              <a:buSzPct val="100000"/>
            </a:pPr>
            <a:endParaRPr sz="2160" kern="0" dirty="0">
              <a:solidFill>
                <a:srgbClr val="000000"/>
              </a:solidFill>
              <a:latin typeface="Verdana"/>
              <a:ea typeface="Verdana"/>
              <a:cs typeface="Verdana"/>
              <a:sym typeface="Verdana"/>
            </a:endParaRPr>
          </a:p>
        </p:txBody>
      </p:sp>
      <p:pic>
        <p:nvPicPr>
          <p:cNvPr id="130" name="Google Shape;130;p6"/>
          <p:cNvPicPr preferRelativeResize="0"/>
          <p:nvPr/>
        </p:nvPicPr>
        <p:blipFill rotWithShape="1">
          <a:blip r:embed="rId5">
            <a:alphaModFix/>
          </a:blip>
          <a:srcRect/>
          <a:stretch/>
        </p:blipFill>
        <p:spPr>
          <a:xfrm>
            <a:off x="10899947" y="6550365"/>
            <a:ext cx="682454" cy="307636"/>
          </a:xfrm>
          <a:prstGeom prst="rect">
            <a:avLst/>
          </a:prstGeom>
          <a:noFill/>
          <a:ln>
            <a:noFill/>
          </a:ln>
        </p:spPr>
      </p:pic>
      <p:pic>
        <p:nvPicPr>
          <p:cNvPr id="132" name="Google Shape;132;p6"/>
          <p:cNvPicPr preferRelativeResize="0"/>
          <p:nvPr/>
        </p:nvPicPr>
        <p:blipFill rotWithShape="1">
          <a:blip r:embed="rId6">
            <a:alphaModFix/>
          </a:blip>
          <a:srcRect/>
          <a:stretch/>
        </p:blipFill>
        <p:spPr>
          <a:xfrm>
            <a:off x="684174" y="6160503"/>
            <a:ext cx="1651357" cy="528958"/>
          </a:xfrm>
          <a:prstGeom prst="rect">
            <a:avLst/>
          </a:prstGeom>
          <a:noFill/>
          <a:ln>
            <a:noFill/>
          </a:ln>
        </p:spPr>
      </p:pic>
      <p:sp>
        <p:nvSpPr>
          <p:cNvPr id="140" name="Google Shape;140;p6"/>
          <p:cNvSpPr txBox="1"/>
          <p:nvPr/>
        </p:nvSpPr>
        <p:spPr>
          <a:xfrm>
            <a:off x="2671558" y="6409469"/>
            <a:ext cx="7088574" cy="330984"/>
          </a:xfrm>
          <a:prstGeom prst="rect">
            <a:avLst/>
          </a:prstGeom>
          <a:noFill/>
          <a:ln>
            <a:noFill/>
          </a:ln>
        </p:spPr>
        <p:txBody>
          <a:bodyPr spcFirstLastPara="1" wrap="square" lIns="109710" tIns="54840" rIns="109710" bIns="54840" anchor="t" anchorCtr="0">
            <a:noAutofit/>
          </a:bodyPr>
          <a:lstStyle/>
          <a:p>
            <a:pPr defTabSz="1097280">
              <a:buClr>
                <a:srgbClr val="000000"/>
              </a:buClr>
            </a:pPr>
            <a:r>
              <a:rPr lang="en-US" sz="1685" b="1" kern="0" dirty="0">
                <a:solidFill>
                  <a:srgbClr val="000000"/>
                </a:solidFill>
                <a:latin typeface="Calibri"/>
                <a:ea typeface="Calibri"/>
                <a:cs typeface="Calibri"/>
                <a:sym typeface="Calibri"/>
              </a:rPr>
              <a:t>INDIGO</a:t>
            </a:r>
            <a:r>
              <a:rPr lang="en-US" sz="1685" kern="0" dirty="0">
                <a:solidFill>
                  <a:srgbClr val="000000"/>
                </a:solidFill>
                <a:latin typeface="Calibri"/>
                <a:ea typeface="Calibri"/>
                <a:cs typeface="Calibri"/>
                <a:sym typeface="Calibri"/>
              </a:rPr>
              <a:t> – Hack and Learn 2022 – Challenge: </a:t>
            </a:r>
            <a:r>
              <a:rPr lang="en-US" sz="1685" i="1" kern="0" dirty="0">
                <a:solidFill>
                  <a:srgbClr val="000000"/>
                </a:solidFill>
                <a:latin typeface="Calibri"/>
                <a:ea typeface="Calibri"/>
                <a:cs typeface="Calibri"/>
                <a:sym typeface="Calibri"/>
              </a:rPr>
              <a:t>Social outcomes metrics and SDGs</a:t>
            </a:r>
            <a:endParaRPr sz="1685" i="1" kern="0"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D6C23231-5569-49A0-A682-C089DDBD3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449" y="4272172"/>
            <a:ext cx="3006090" cy="777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778DB9-A818-4F71-AA89-481E2654C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6151" y="4121329"/>
            <a:ext cx="2398478" cy="9800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C54D67B-119D-48BF-8E28-9D26F647D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003" y="3906326"/>
            <a:ext cx="3301406" cy="1561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800100" y="438316"/>
            <a:ext cx="50434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338193" y="1320874"/>
            <a:ext cx="11130365" cy="28244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Trebuchet MS" panose="020B0703020202090204" pitchFamily="34" charset="0"/>
                <a:ea typeface="+mj-ea"/>
                <a:cs typeface="+mj-cs"/>
              </a:rPr>
              <a:t>Strategic Procurement Applied Research &amp; Knowledge Sharing (SPARKS)</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What we did / started</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Example Insights: Scotland and Wales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Potential collaboration</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Upcoming opportunities to engage more in this work. </a:t>
            </a:r>
            <a:endParaRPr kumimoji="0" lang="en-GB" sz="4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p:txBody>
      </p:sp>
      <p:pic>
        <p:nvPicPr>
          <p:cNvPr id="5" name="Picture 4">
            <a:extLst>
              <a:ext uri="{FF2B5EF4-FFF2-40B4-BE49-F238E27FC236}">
                <a16:creationId xmlns:a16="http://schemas.microsoft.com/office/drawing/2014/main" id="{8A006A4A-2D44-074D-AC37-FD017D828825}"/>
              </a:ext>
            </a:extLst>
          </p:cNvPr>
          <p:cNvPicPr>
            <a:picLocks noChangeAspect="1"/>
          </p:cNvPicPr>
          <p:nvPr/>
        </p:nvPicPr>
        <p:blipFill rotWithShape="1">
          <a:blip r:embed="rId3"/>
          <a:srcRect b="62837"/>
          <a:stretch/>
        </p:blipFill>
        <p:spPr>
          <a:xfrm>
            <a:off x="0" y="4180028"/>
            <a:ext cx="12192000" cy="2824431"/>
          </a:xfrm>
          <a:prstGeom prst="rect">
            <a:avLst/>
          </a:prstGeom>
        </p:spPr>
      </p:pic>
      <p:sp>
        <p:nvSpPr>
          <p:cNvPr id="7" name="TextBox 6">
            <a:extLst>
              <a:ext uri="{FF2B5EF4-FFF2-40B4-BE49-F238E27FC236}">
                <a16:creationId xmlns:a16="http://schemas.microsoft.com/office/drawing/2014/main" id="{F8F1F9E4-9F38-A941-A4DA-77052392F260}"/>
              </a:ext>
            </a:extLst>
          </p:cNvPr>
          <p:cNvSpPr txBox="1"/>
          <p:nvPr/>
        </p:nvSpPr>
        <p:spPr>
          <a:xfrm>
            <a:off x="9827046" y="6665205"/>
            <a:ext cx="2493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Photo by </a:t>
            </a: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Danila Popov</a:t>
            </a: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from </a:t>
            </a: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Pexels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03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10E19616-D7EA-D24B-B248-BE70DE05C118}"/>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7BD6625E-AFA6-FD48-9E9B-161BB614929C}"/>
              </a:ext>
            </a:extLst>
          </p:cNvPr>
          <p:cNvPicPr>
            <a:picLocks noChangeAspect="1"/>
          </p:cNvPicPr>
          <p:nvPr/>
        </p:nvPicPr>
        <p:blipFill>
          <a:blip r:embed="rId3"/>
          <a:stretch>
            <a:fillRect/>
          </a:stretch>
        </p:blipFill>
        <p:spPr>
          <a:xfrm>
            <a:off x="308914" y="520041"/>
            <a:ext cx="6860919" cy="3028316"/>
          </a:xfrm>
          <a:prstGeom prst="rect">
            <a:avLst/>
          </a:prstGeom>
        </p:spPr>
      </p:pic>
      <p:pic>
        <p:nvPicPr>
          <p:cNvPr id="10" name="Picture 9" descr="Table&#10;&#10;Description automatically generated">
            <a:extLst>
              <a:ext uri="{FF2B5EF4-FFF2-40B4-BE49-F238E27FC236}">
                <a16:creationId xmlns:a16="http://schemas.microsoft.com/office/drawing/2014/main" id="{CEC015A4-144F-8E41-8499-5F75F5FF10A1}"/>
              </a:ext>
            </a:extLst>
          </p:cNvPr>
          <p:cNvPicPr>
            <a:picLocks noChangeAspect="1"/>
          </p:cNvPicPr>
          <p:nvPr/>
        </p:nvPicPr>
        <p:blipFill>
          <a:blip r:embed="rId4"/>
          <a:stretch>
            <a:fillRect/>
          </a:stretch>
        </p:blipFill>
        <p:spPr>
          <a:xfrm>
            <a:off x="4580435" y="1814297"/>
            <a:ext cx="6860919" cy="4396589"/>
          </a:xfrm>
          <a:prstGeom prst="rect">
            <a:avLst/>
          </a:prstGeom>
        </p:spPr>
      </p:pic>
      <p:sp>
        <p:nvSpPr>
          <p:cNvPr id="16" name="TextBox 15">
            <a:extLst>
              <a:ext uri="{FF2B5EF4-FFF2-40B4-BE49-F238E27FC236}">
                <a16:creationId xmlns:a16="http://schemas.microsoft.com/office/drawing/2014/main" id="{4665FB0E-B1C4-9F41-8674-4494A670DC1E}"/>
              </a:ext>
            </a:extLst>
          </p:cNvPr>
          <p:cNvSpPr txBox="1"/>
          <p:nvPr/>
        </p:nvSpPr>
        <p:spPr>
          <a:xfrm>
            <a:off x="579635" y="3877725"/>
            <a:ext cx="74312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Contributions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Australia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 New South Wales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South Africa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UK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 Wales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 Scotland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 Northern Ireland</a:t>
            </a:r>
          </a:p>
        </p:txBody>
      </p:sp>
    </p:spTree>
    <p:extLst>
      <p:ext uri="{BB962C8B-B14F-4D97-AF65-F5344CB8AC3E}">
        <p14:creationId xmlns:p14="http://schemas.microsoft.com/office/powerpoint/2010/main" val="193160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D92921E0-78B5-BC48-9C3E-28D308B83E96}"/>
              </a:ext>
            </a:extLst>
          </p:cNvPr>
          <p:cNvPicPr>
            <a:picLocks noChangeAspect="1"/>
          </p:cNvPicPr>
          <p:nvPr/>
        </p:nvPicPr>
        <p:blipFill rotWithShape="1">
          <a:blip r:embed="rId2"/>
          <a:srcRect b="64672"/>
          <a:stretch/>
        </p:blipFill>
        <p:spPr>
          <a:xfrm>
            <a:off x="101796" y="116777"/>
            <a:ext cx="8029330" cy="1339737"/>
          </a:xfrm>
          <a:prstGeom prst="rect">
            <a:avLst/>
          </a:prstGeom>
        </p:spPr>
      </p:pic>
      <p:pic>
        <p:nvPicPr>
          <p:cNvPr id="6" name="Content Placeholder 5">
            <a:extLst>
              <a:ext uri="{FF2B5EF4-FFF2-40B4-BE49-F238E27FC236}">
                <a16:creationId xmlns:a16="http://schemas.microsoft.com/office/drawing/2014/main" id="{CB4EEF07-668E-C74B-A717-B0B15A0D40F5}"/>
              </a:ext>
            </a:extLst>
          </p:cNvPr>
          <p:cNvPicPr>
            <a:picLocks noGrp="1" noChangeAspect="1"/>
          </p:cNvPicPr>
          <p:nvPr>
            <p:ph idx="1"/>
          </p:nvPr>
        </p:nvPicPr>
        <p:blipFill>
          <a:blip r:embed="rId3"/>
          <a:stretch>
            <a:fillRect/>
          </a:stretch>
        </p:blipFill>
        <p:spPr>
          <a:xfrm>
            <a:off x="50897" y="1028976"/>
            <a:ext cx="8029331" cy="987391"/>
          </a:xfrm>
        </p:spPr>
      </p:pic>
      <p:pic>
        <p:nvPicPr>
          <p:cNvPr id="5122" name="Picture 2" descr="The Well-being of Future Generations | GOV.WALES">
            <a:extLst>
              <a:ext uri="{FF2B5EF4-FFF2-40B4-BE49-F238E27FC236}">
                <a16:creationId xmlns:a16="http://schemas.microsoft.com/office/drawing/2014/main" id="{502BF1D5-ED0D-6742-877B-DA0719E3E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371" y="1753056"/>
            <a:ext cx="4248443" cy="4248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FDB372E-1E7C-6643-A8E8-CFD121C2295C}"/>
              </a:ext>
            </a:extLst>
          </p:cNvPr>
          <p:cNvSpPr txBox="1"/>
          <p:nvPr/>
        </p:nvSpPr>
        <p:spPr>
          <a:xfrm>
            <a:off x="235633" y="4253028"/>
            <a:ext cx="74312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The Welsh public sector will follow 10 principles for procuring well-being for Wales </a:t>
            </a: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based on the Well-being of Future Generations (Wales) </a:t>
            </a: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Act goals and key Welsh Government policies.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We will leverage collaborative procurement activity in Wales to maximise long-term sustainable social and economic value outcomes from public spend</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We will integrate procurement into the heart of Welsh policy development and implementation …</a:t>
            </a:r>
          </a:p>
        </p:txBody>
      </p:sp>
      <p:pic>
        <p:nvPicPr>
          <p:cNvPr id="12" name="Picture 11" descr="Graphical user interface, text, application, email&#10;&#10;Description automatically generated">
            <a:extLst>
              <a:ext uri="{FF2B5EF4-FFF2-40B4-BE49-F238E27FC236}">
                <a16:creationId xmlns:a16="http://schemas.microsoft.com/office/drawing/2014/main" id="{B86E0B71-A56D-3B43-9D76-DDFD2EA1C533}"/>
              </a:ext>
            </a:extLst>
          </p:cNvPr>
          <p:cNvPicPr>
            <a:picLocks noChangeAspect="1"/>
          </p:cNvPicPr>
          <p:nvPr/>
        </p:nvPicPr>
        <p:blipFill>
          <a:blip r:embed="rId5"/>
          <a:stretch>
            <a:fillRect/>
          </a:stretch>
        </p:blipFill>
        <p:spPr>
          <a:xfrm>
            <a:off x="101796" y="2016367"/>
            <a:ext cx="5520207" cy="2143694"/>
          </a:xfrm>
          <a:prstGeom prst="rect">
            <a:avLst/>
          </a:prstGeom>
        </p:spPr>
      </p:pic>
      <p:pic>
        <p:nvPicPr>
          <p:cNvPr id="5126" name="Picture 6" descr="upload.wikimedia.org/wikipedia/commons/thumb/d/...">
            <a:extLst>
              <a:ext uri="{FF2B5EF4-FFF2-40B4-BE49-F238E27FC236}">
                <a16:creationId xmlns:a16="http://schemas.microsoft.com/office/drawing/2014/main" id="{94945CD1-D97E-3E46-AD45-186ADFA82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2295" y="5746873"/>
            <a:ext cx="1739705" cy="104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914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upload.wikimedia.org/wikipedia/commons/thumb/d/...">
            <a:extLst>
              <a:ext uri="{FF2B5EF4-FFF2-40B4-BE49-F238E27FC236}">
                <a16:creationId xmlns:a16="http://schemas.microsoft.com/office/drawing/2014/main" id="{94945CD1-D97E-3E46-AD45-186ADFA82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295" y="5746873"/>
            <a:ext cx="1739705" cy="1043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10;&#10;Description automatically generated">
            <a:extLst>
              <a:ext uri="{FF2B5EF4-FFF2-40B4-BE49-F238E27FC236}">
                <a16:creationId xmlns:a16="http://schemas.microsoft.com/office/drawing/2014/main" id="{3C6DB757-8B5B-6D46-B807-E1D9F927E41F}"/>
              </a:ext>
            </a:extLst>
          </p:cNvPr>
          <p:cNvPicPr>
            <a:picLocks noChangeAspect="1"/>
          </p:cNvPicPr>
          <p:nvPr/>
        </p:nvPicPr>
        <p:blipFill>
          <a:blip r:embed="rId3"/>
          <a:stretch>
            <a:fillRect/>
          </a:stretch>
        </p:blipFill>
        <p:spPr>
          <a:xfrm>
            <a:off x="0" y="208878"/>
            <a:ext cx="6768724" cy="2158578"/>
          </a:xfrm>
          <a:prstGeom prst="rect">
            <a:avLst/>
          </a:prstGeom>
        </p:spPr>
      </p:pic>
      <p:sp>
        <p:nvSpPr>
          <p:cNvPr id="18" name="TextBox 17">
            <a:extLst>
              <a:ext uri="{FF2B5EF4-FFF2-40B4-BE49-F238E27FC236}">
                <a16:creationId xmlns:a16="http://schemas.microsoft.com/office/drawing/2014/main" id="{3E726DC3-4644-6F49-BB4D-03F9F7DCFF2F}"/>
              </a:ext>
            </a:extLst>
          </p:cNvPr>
          <p:cNvSpPr txBox="1"/>
          <p:nvPr/>
        </p:nvSpPr>
        <p:spPr>
          <a:xfrm>
            <a:off x="7141701" y="1105287"/>
            <a:ext cx="4814667"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Below are some examples (not an exhaustive list) of strategic decisions public bodies may make: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Strategic directive and intent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Medium to long term plans (for example, corporate plans, development plans, service delivery and improvement plans)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Setting objectives (for example, well-being objectives, Equality Act, 2010 equality objectives, Welsh language strategy) ✓ Changes to and development of public services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Strategic financial planning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Major procurement and commissioning decisions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Strategic policy development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Strategies developed at Regional Partnership Boards and Public Service Boards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608E671-6DDC-E642-8B18-8BDD5135E700}"/>
              </a:ext>
            </a:extLst>
          </p:cNvPr>
          <p:cNvSpPr txBox="1"/>
          <p:nvPr/>
        </p:nvSpPr>
        <p:spPr>
          <a:xfrm>
            <a:off x="335190" y="2678804"/>
            <a:ext cx="609834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making decisions of a strategic nature about how to exercise its functions, have due regard to the desirability of exercising them in a way that is designed to reduce the inequalities of outcome which result from socio-economic disadvantage.</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9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Well-being of Future Generations | GOV.WALES">
            <a:extLst>
              <a:ext uri="{FF2B5EF4-FFF2-40B4-BE49-F238E27FC236}">
                <a16:creationId xmlns:a16="http://schemas.microsoft.com/office/drawing/2014/main" id="{502BF1D5-ED0D-6742-877B-DA0719E3E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371" y="1753056"/>
            <a:ext cx="4248443" cy="42484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pload.wikimedia.org/wikipedia/commons/thumb/d/...">
            <a:extLst>
              <a:ext uri="{FF2B5EF4-FFF2-40B4-BE49-F238E27FC236}">
                <a16:creationId xmlns:a16="http://schemas.microsoft.com/office/drawing/2014/main" id="{94945CD1-D97E-3E46-AD45-186ADFA82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295" y="5746873"/>
            <a:ext cx="1739705" cy="10438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82BFCF-DCEB-8E4C-8B7B-054502DD0AC3}"/>
              </a:ext>
            </a:extLst>
          </p:cNvPr>
          <p:cNvSpPr txBox="1"/>
          <p:nvPr/>
        </p:nvSpPr>
        <p:spPr>
          <a:xfrm>
            <a:off x="378167" y="3232292"/>
            <a:ext cx="686669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In all cases where a contracting authority determines that social value requirements are to be included: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Links between social value requirements and Wellbeing of Future Generations (Wales) Act 2015 (“WBFG”) Goals should be identified (where the contracting authority is subject to the WBFG),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A minimum weighting of 10% (</a:t>
            </a: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Procurement Policy Note 06/20 – taking account of social value in the award of central government contracts</a:t>
            </a:r>
            <a:r>
              <a:rPr kumimoji="0" lang="en-GB" sz="1800" b="1" i="0" u="none" strike="noStrike" kern="1200" cap="none" spc="0" normalizeH="0" baseline="0" noProof="0" dirty="0">
                <a:ln>
                  <a:noFill/>
                </a:ln>
                <a:solidFill>
                  <a:srgbClr val="1F1F1F"/>
                </a:solidFill>
                <a:effectLst/>
                <a:uLnTx/>
                <a:uFillTx/>
                <a:latin typeface="Arial" panose="020B0604020202020204" pitchFamily="34" charset="0"/>
                <a:ea typeface="+mn-ea"/>
                <a:cs typeface="+mn-cs"/>
              </a:rPr>
              <a:t>) of the total award criteria should be applied to social value in the tender to ensure that it carries a heavy enough score to be a differentiating factor in bid evaluation.</a:t>
            </a:r>
          </a:p>
        </p:txBody>
      </p:sp>
      <p:pic>
        <p:nvPicPr>
          <p:cNvPr id="7" name="Picture 6" descr="Graphical user interface, text, application&#10;&#10;Description automatically generated">
            <a:extLst>
              <a:ext uri="{FF2B5EF4-FFF2-40B4-BE49-F238E27FC236}">
                <a16:creationId xmlns:a16="http://schemas.microsoft.com/office/drawing/2014/main" id="{DDAA3522-D783-1D4A-8668-A8B3F9B0C30F}"/>
              </a:ext>
            </a:extLst>
          </p:cNvPr>
          <p:cNvPicPr>
            <a:picLocks noChangeAspect="1"/>
          </p:cNvPicPr>
          <p:nvPr/>
        </p:nvPicPr>
        <p:blipFill>
          <a:blip r:embed="rId5"/>
          <a:stretch>
            <a:fillRect/>
          </a:stretch>
        </p:blipFill>
        <p:spPr>
          <a:xfrm>
            <a:off x="0" y="0"/>
            <a:ext cx="7630336" cy="2730344"/>
          </a:xfrm>
          <a:prstGeom prst="rect">
            <a:avLst/>
          </a:prstGeom>
        </p:spPr>
      </p:pic>
    </p:spTree>
    <p:extLst>
      <p:ext uri="{BB962C8B-B14F-4D97-AF65-F5344CB8AC3E}">
        <p14:creationId xmlns:p14="http://schemas.microsoft.com/office/powerpoint/2010/main" val="4135794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4B66C9C4-C161-134E-8425-86E22D240FC2}"/>
              </a:ext>
            </a:extLst>
          </p:cNvPr>
          <p:cNvPicPr>
            <a:picLocks noChangeAspect="1"/>
          </p:cNvPicPr>
          <p:nvPr/>
        </p:nvPicPr>
        <p:blipFill rotWithShape="1">
          <a:blip r:embed="rId2"/>
          <a:srcRect b="64672"/>
          <a:stretch/>
        </p:blipFill>
        <p:spPr>
          <a:xfrm>
            <a:off x="0" y="126023"/>
            <a:ext cx="8255000" cy="137739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4FE2D019-EA27-314D-A10C-AED9FBFAE2B4}"/>
              </a:ext>
            </a:extLst>
          </p:cNvPr>
          <p:cNvPicPr>
            <a:picLocks noChangeAspect="1"/>
          </p:cNvPicPr>
          <p:nvPr/>
        </p:nvPicPr>
        <p:blipFill rotWithShape="1">
          <a:blip r:embed="rId2"/>
          <a:srcRect l="4771" t="69933"/>
          <a:stretch/>
        </p:blipFill>
        <p:spPr>
          <a:xfrm>
            <a:off x="0" y="1495791"/>
            <a:ext cx="7861105" cy="1172262"/>
          </a:xfrm>
          <a:prstGeom prst="rect">
            <a:avLst/>
          </a:prstGeom>
        </p:spPr>
      </p:pic>
      <p:sp>
        <p:nvSpPr>
          <p:cNvPr id="14" name="TextBox 13">
            <a:extLst>
              <a:ext uri="{FF2B5EF4-FFF2-40B4-BE49-F238E27FC236}">
                <a16:creationId xmlns:a16="http://schemas.microsoft.com/office/drawing/2014/main" id="{85BE4059-D373-4445-9D57-BDD39A980546}"/>
              </a:ext>
            </a:extLst>
          </p:cNvPr>
          <p:cNvSpPr txBox="1"/>
          <p:nvPr/>
        </p:nvSpPr>
        <p:spPr>
          <a:xfrm>
            <a:off x="1" y="2873182"/>
            <a:ext cx="10455414"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 Sustainable procurement duty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(1)For the purposes of this Act, the sustainable procurement duty is the duty of a contracting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(a)before carrying out a regulated procurement, to consider how in conducting the procurement process it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2000" b="1"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a:t>
            </a:r>
            <a:r>
              <a:rPr kumimoji="0" lang="en-GB"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)improve the economic, social, and environmental wellbeing of the authority's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(ii)facilitate the involvement of small and medium enterprises, third sector bodies and supported businesses in the process,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(iii)promote innovation,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(b)in carrying out the procurement, to act with a view to securing such improvements identified as a result of paragraph (a)(</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pic>
        <p:nvPicPr>
          <p:cNvPr id="19" name="Picture 2">
            <a:extLst>
              <a:ext uri="{FF2B5EF4-FFF2-40B4-BE49-F238E27FC236}">
                <a16:creationId xmlns:a16="http://schemas.microsoft.com/office/drawing/2014/main" id="{7CB4D1E6-14F7-594A-8F05-E73C1DADF4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84" b="17320"/>
          <a:stretch/>
        </p:blipFill>
        <p:spPr bwMode="auto">
          <a:xfrm>
            <a:off x="10455413" y="5781388"/>
            <a:ext cx="1736586" cy="107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31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4B66C9C4-C161-134E-8425-86E22D240FC2}"/>
              </a:ext>
            </a:extLst>
          </p:cNvPr>
          <p:cNvPicPr>
            <a:picLocks noChangeAspect="1"/>
          </p:cNvPicPr>
          <p:nvPr/>
        </p:nvPicPr>
        <p:blipFill rotWithShape="1">
          <a:blip r:embed="rId2"/>
          <a:srcRect b="64672"/>
          <a:stretch/>
        </p:blipFill>
        <p:spPr>
          <a:xfrm>
            <a:off x="0" y="543996"/>
            <a:ext cx="8255000" cy="137739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1E6FC6F-1C2A-B546-85FA-20AB4E579EAE}"/>
              </a:ext>
            </a:extLst>
          </p:cNvPr>
          <p:cNvPicPr>
            <a:picLocks noChangeAspect="1"/>
          </p:cNvPicPr>
          <p:nvPr/>
        </p:nvPicPr>
        <p:blipFill rotWithShape="1">
          <a:blip r:embed="rId3"/>
          <a:srcRect l="2549"/>
          <a:stretch/>
        </p:blipFill>
        <p:spPr>
          <a:xfrm>
            <a:off x="1" y="1806367"/>
            <a:ext cx="6255436" cy="943127"/>
          </a:xfrm>
          <a:prstGeom prst="rect">
            <a:avLst/>
          </a:prstGeom>
        </p:spPr>
      </p:pic>
      <p:pic>
        <p:nvPicPr>
          <p:cNvPr id="7" name="Content Placeholder 6" descr="Diagram&#10;&#10;Description automatically generated">
            <a:extLst>
              <a:ext uri="{FF2B5EF4-FFF2-40B4-BE49-F238E27FC236}">
                <a16:creationId xmlns:a16="http://schemas.microsoft.com/office/drawing/2014/main" id="{3DE49B74-7BD9-E144-916C-9B8C49026991}"/>
              </a:ext>
            </a:extLst>
          </p:cNvPr>
          <p:cNvPicPr>
            <a:picLocks noGrp="1" noChangeAspect="1"/>
          </p:cNvPicPr>
          <p:nvPr>
            <p:ph idx="1"/>
          </p:nvPr>
        </p:nvPicPr>
        <p:blipFill>
          <a:blip r:embed="rId4"/>
          <a:stretch>
            <a:fillRect/>
          </a:stretch>
        </p:blipFill>
        <p:spPr>
          <a:xfrm>
            <a:off x="5936564" y="0"/>
            <a:ext cx="6255435" cy="6973016"/>
          </a:xfrm>
        </p:spPr>
      </p:pic>
      <p:pic>
        <p:nvPicPr>
          <p:cNvPr id="13" name="Picture 2">
            <a:extLst>
              <a:ext uri="{FF2B5EF4-FFF2-40B4-BE49-F238E27FC236}">
                <a16:creationId xmlns:a16="http://schemas.microsoft.com/office/drawing/2014/main" id="{7C308C75-60F2-A540-BA35-106CD2DB1C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84" b="17320"/>
          <a:stretch/>
        </p:blipFill>
        <p:spPr bwMode="auto">
          <a:xfrm>
            <a:off x="10455414" y="5896404"/>
            <a:ext cx="1736586" cy="1076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57009BC-871A-BC48-8E23-9A43E8DF3810}"/>
              </a:ext>
            </a:extLst>
          </p:cNvPr>
          <p:cNvSpPr txBox="1"/>
          <p:nvPr/>
        </p:nvSpPr>
        <p:spPr>
          <a:xfrm>
            <a:off x="157093" y="3234142"/>
            <a:ext cx="6098344"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(1)The Scottish Ministers must prepare and publish reports about the extent to which the national outcomes have been achieved.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The Scottish Ministers must include in reports published under subsection (1) information about any change in the extent to which the national outcomes have been achieved since the publication of the previous report under that subsection.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Reports must be prepared and published at such times as the Scottish Ministers consider appropriate.</a:t>
            </a:r>
          </a:p>
        </p:txBody>
      </p:sp>
    </p:spTree>
    <p:extLst>
      <p:ext uri="{BB962C8B-B14F-4D97-AF65-F5344CB8AC3E}">
        <p14:creationId xmlns:p14="http://schemas.microsoft.com/office/powerpoint/2010/main" val="208509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10;&#10;Description automatically generated">
            <a:extLst>
              <a:ext uri="{FF2B5EF4-FFF2-40B4-BE49-F238E27FC236}">
                <a16:creationId xmlns:a16="http://schemas.microsoft.com/office/drawing/2014/main" id="{CDB632AD-A0FA-5E49-AF20-21258310DCFD}"/>
              </a:ext>
            </a:extLst>
          </p:cNvPr>
          <p:cNvPicPr>
            <a:picLocks noChangeAspect="1"/>
          </p:cNvPicPr>
          <p:nvPr/>
        </p:nvPicPr>
        <p:blipFill>
          <a:blip r:embed="rId2"/>
          <a:stretch>
            <a:fillRect/>
          </a:stretch>
        </p:blipFill>
        <p:spPr>
          <a:xfrm>
            <a:off x="173502" y="301699"/>
            <a:ext cx="6367975" cy="2855507"/>
          </a:xfrm>
          <a:prstGeom prst="rect">
            <a:avLst/>
          </a:prstGeom>
        </p:spPr>
      </p:pic>
      <p:pic>
        <p:nvPicPr>
          <p:cNvPr id="13" name="Picture 2">
            <a:extLst>
              <a:ext uri="{FF2B5EF4-FFF2-40B4-BE49-F238E27FC236}">
                <a16:creationId xmlns:a16="http://schemas.microsoft.com/office/drawing/2014/main" id="{7C308C75-60F2-A540-BA35-106CD2DB1C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84" b="17320"/>
          <a:stretch/>
        </p:blipFill>
        <p:spPr bwMode="auto">
          <a:xfrm>
            <a:off x="10455414" y="5781388"/>
            <a:ext cx="1736586" cy="10766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510B6C-0AEA-D544-BFE4-1422A52B8FF8}"/>
              </a:ext>
            </a:extLst>
          </p:cNvPr>
          <p:cNvSpPr txBox="1"/>
          <p:nvPr/>
        </p:nvSpPr>
        <p:spPr>
          <a:xfrm>
            <a:off x="196948" y="3025453"/>
            <a:ext cx="10452295"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Roboto" pitchFamily="2" charset="0"/>
                <a:ea typeface="+mn-ea"/>
                <a:cs typeface="+mn-cs"/>
              </a:rPr>
              <a:t>2. The key points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the Scottish Government </a:t>
            </a:r>
            <a:r>
              <a:rPr kumimoji="0" lang="en-GB" sz="2000" b="1" i="1" u="none" strike="noStrike" kern="1200" cap="none" spc="0" normalizeH="0" baseline="0" noProof="0" dirty="0">
                <a:ln>
                  <a:noFill/>
                </a:ln>
                <a:solidFill>
                  <a:srgbClr val="333333"/>
                </a:solidFill>
                <a:effectLst/>
                <a:uLnTx/>
                <a:uFillTx/>
                <a:latin typeface="Calibri" panose="020F0502020204030204"/>
                <a:ea typeface="+mn-ea"/>
                <a:cs typeface="+mn-cs"/>
              </a:rPr>
              <a:t>does not endorse monetary gauges to measure social impact </a:t>
            </a: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in procurement as part of the procurement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social impact is not fixed or easily transferable. Impact arises from the interaction between supply and demand, and therefore will be specific to the individual, community, and place. Public bodies must engage with communities who have an interest in the contract to get the best possible outcome;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care should be taken to ensure that impact measurements do not create a barrier to 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srgbClr val="333333"/>
                </a:solidFill>
                <a:effectLst/>
                <a:uLnTx/>
                <a:uFillTx/>
                <a:latin typeface="Calibri" panose="020F0502020204030204"/>
                <a:ea typeface="+mn-ea"/>
                <a:cs typeface="+mn-cs"/>
              </a:rPr>
              <a:t>success in contributing to Scotland’s purpose is measured in terms of outcomes. These outcomes align to the National Performance Framework and the UN Sustainable Development Goals;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33"/>
                </a:solidFill>
                <a:effectLst/>
                <a:uLnTx/>
                <a:uFillTx/>
                <a:latin typeface="Calibri" panose="020F0502020204030204"/>
                <a:ea typeface="+mn-ea"/>
                <a:cs typeface="+mn-cs"/>
              </a:rPr>
              <a:t>this approach complements procurement principles of relevance and proportionality and Scottish legislation to rule out price only or cost only as the sole award criteria for public contracts.</a:t>
            </a:r>
          </a:p>
        </p:txBody>
      </p:sp>
      <p:pic>
        <p:nvPicPr>
          <p:cNvPr id="18" name="Picture 17" descr="Text&#10;&#10;Description automatically generated with medium confidence">
            <a:extLst>
              <a:ext uri="{FF2B5EF4-FFF2-40B4-BE49-F238E27FC236}">
                <a16:creationId xmlns:a16="http://schemas.microsoft.com/office/drawing/2014/main" id="{9680AB05-6443-334E-8F05-2ADC64ED670E}"/>
              </a:ext>
            </a:extLst>
          </p:cNvPr>
          <p:cNvPicPr>
            <a:picLocks noChangeAspect="1"/>
          </p:cNvPicPr>
          <p:nvPr/>
        </p:nvPicPr>
        <p:blipFill>
          <a:blip r:embed="rId4"/>
          <a:stretch>
            <a:fillRect/>
          </a:stretch>
        </p:blipFill>
        <p:spPr>
          <a:xfrm>
            <a:off x="6639951" y="1567791"/>
            <a:ext cx="5273878" cy="975515"/>
          </a:xfrm>
          <a:prstGeom prst="rect">
            <a:avLst/>
          </a:prstGeom>
        </p:spPr>
      </p:pic>
    </p:spTree>
    <p:extLst>
      <p:ext uri="{BB962C8B-B14F-4D97-AF65-F5344CB8AC3E}">
        <p14:creationId xmlns:p14="http://schemas.microsoft.com/office/powerpoint/2010/main" val="51506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fld id="{DE1C4AF0-AB82-6346-890A-EF599C777360}" type="slidenum">
              <a:rPr lang="en-US" smtClean="0"/>
              <a:t>2</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560538"/>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234191"/>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Our agenda for today</a:t>
            </a:r>
          </a:p>
        </p:txBody>
      </p:sp>
      <p:sp>
        <p:nvSpPr>
          <p:cNvPr id="10" name="Content Placeholder 9">
            <a:extLst>
              <a:ext uri="{FF2B5EF4-FFF2-40B4-BE49-F238E27FC236}">
                <a16:creationId xmlns:a16="http://schemas.microsoft.com/office/drawing/2014/main" id="{2E94A868-9FEA-FE4C-B88F-83D5DAB7C566}"/>
              </a:ext>
            </a:extLst>
          </p:cNvPr>
          <p:cNvSpPr txBox="1">
            <a:spLocks/>
          </p:cNvSpPr>
          <p:nvPr/>
        </p:nvSpPr>
        <p:spPr>
          <a:xfrm>
            <a:off x="609606" y="2272471"/>
            <a:ext cx="10515600" cy="4351338"/>
          </a:xfrm>
          <a:prstGeom prst="rect">
            <a:avLst/>
          </a:prstGeom>
        </p:spPr>
        <p:txBody>
          <a:bodyPr vert="horz" lIns="91440" tIns="45720" rIns="91440" bIns="45720" rtlCol="0">
            <a:normAutofit/>
          </a:bodyPr>
          <a:lstStyle>
            <a:lvl1pPr marL="457177" indent="-457177" algn="l" defTabSz="609570" rtl="0" eaLnBrk="1" latinLnBrk="0" hangingPunct="1">
              <a:spcBef>
                <a:spcPct val="20000"/>
              </a:spcBef>
              <a:buFont typeface="Arial"/>
              <a:buChar char="•"/>
              <a:defRPr sz="3200" kern="1200">
                <a:solidFill>
                  <a:schemeClr val="tx1"/>
                </a:solidFill>
                <a:latin typeface="Trebuchet MS" panose="020B0703020202090204" pitchFamily="34" charset="0"/>
                <a:ea typeface="Lato" charset="0"/>
                <a:cs typeface="Lato" charset="0"/>
              </a:defRPr>
            </a:lvl1pPr>
            <a:lvl2pPr marL="990551" indent="-380982"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2pPr>
            <a:lvl3pPr marL="1523923" indent="-304784"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3pPr>
            <a:lvl4pPr marL="2133493" indent="-304784" algn="l" defTabSz="609570" rtl="0" eaLnBrk="1" latinLnBrk="0" hangingPunct="1">
              <a:spcBef>
                <a:spcPct val="20000"/>
              </a:spcBef>
              <a:buFont typeface="Arial"/>
              <a:buChar char="–"/>
              <a:defRPr sz="2100" kern="1200">
                <a:solidFill>
                  <a:schemeClr val="tx1"/>
                </a:solidFill>
                <a:latin typeface="Trebuchet MS" panose="020B0703020202090204" pitchFamily="34" charset="0"/>
                <a:ea typeface="Lato" charset="0"/>
                <a:cs typeface="Lato" charset="0"/>
              </a:defRPr>
            </a:lvl4pPr>
            <a:lvl5pPr marL="2743063" indent="-304784" algn="l" defTabSz="609570" rtl="0" eaLnBrk="1" latinLnBrk="0" hangingPunct="1">
              <a:spcBef>
                <a:spcPct val="20000"/>
              </a:spcBef>
              <a:buFont typeface="Arial"/>
              <a:buChar char="»"/>
              <a:defRPr sz="1900" kern="1200">
                <a:solidFill>
                  <a:schemeClr val="tx1"/>
                </a:solidFill>
                <a:latin typeface="Trebuchet MS" panose="020B0703020202090204" pitchFamily="34" charset="0"/>
                <a:ea typeface="Lato" charset="0"/>
                <a:cs typeface="Lato" charset="0"/>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a:lstStyle>
          <a:p>
            <a:r>
              <a:rPr lang="en-GB" dirty="0">
                <a:solidFill>
                  <a:schemeClr val="tx2"/>
                </a:solidFill>
              </a:rPr>
              <a:t>Welcome and introductions</a:t>
            </a:r>
          </a:p>
          <a:p>
            <a:r>
              <a:rPr lang="en-GB" dirty="0">
                <a:solidFill>
                  <a:schemeClr val="tx2"/>
                </a:solidFill>
              </a:rPr>
              <a:t>Summary of our Hack and Learn event</a:t>
            </a:r>
          </a:p>
          <a:p>
            <a:r>
              <a:rPr lang="en-GB" dirty="0">
                <a:solidFill>
                  <a:schemeClr val="tx2"/>
                </a:solidFill>
              </a:rPr>
              <a:t>Challenges outputs, learnings and ideas for the future.</a:t>
            </a:r>
          </a:p>
          <a:p>
            <a:r>
              <a:rPr lang="en-GB" dirty="0">
                <a:solidFill>
                  <a:schemeClr val="tx2"/>
                </a:solidFill>
              </a:rPr>
              <a:t>Feedback from expert panel </a:t>
            </a:r>
          </a:p>
          <a:p>
            <a:r>
              <a:rPr lang="en-GB" dirty="0">
                <a:solidFill>
                  <a:schemeClr val="tx2"/>
                </a:solidFill>
              </a:rPr>
              <a:t>Q&amp;A</a:t>
            </a:r>
          </a:p>
          <a:p>
            <a:endParaRPr lang="en-GB" sz="2400" dirty="0">
              <a:solidFill>
                <a:schemeClr val="tx2"/>
              </a:solidFill>
            </a:endParaRPr>
          </a:p>
          <a:p>
            <a:endParaRPr lang="en-GB" dirty="0">
              <a:solidFill>
                <a:schemeClr val="tx2"/>
              </a:solidFill>
            </a:endParaRPr>
          </a:p>
          <a:p>
            <a:pPr marL="0" indent="0">
              <a:buFont typeface="Arial"/>
              <a:buNone/>
            </a:pPr>
            <a:endParaRPr lang="en-GB" dirty="0">
              <a:solidFill>
                <a:schemeClr val="tx2"/>
              </a:solidFill>
            </a:endParaRPr>
          </a:p>
        </p:txBody>
      </p:sp>
      <p:sp>
        <p:nvSpPr>
          <p:cNvPr id="2" name="TextBox 1">
            <a:extLst>
              <a:ext uri="{FF2B5EF4-FFF2-40B4-BE49-F238E27FC236}">
                <a16:creationId xmlns:a16="http://schemas.microsoft.com/office/drawing/2014/main" id="{D62E3602-799A-6343-B326-1D955E5745FD}"/>
              </a:ext>
            </a:extLst>
          </p:cNvPr>
          <p:cNvSpPr txBox="1"/>
          <p:nvPr/>
        </p:nvSpPr>
        <p:spPr>
          <a:xfrm>
            <a:off x="8729465" y="1417836"/>
            <a:ext cx="2852929" cy="1217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nSpc>
                <a:spcPct val="90000"/>
              </a:lnSpc>
              <a:buClr>
                <a:srgbClr val="0070C0"/>
              </a:buClr>
              <a:buSzPts val="2800"/>
            </a:pPr>
            <a:r>
              <a:rPr lang="en-GB" dirty="0">
                <a:solidFill>
                  <a:srgbClr val="0070C0"/>
                </a:solidFill>
                <a:latin typeface="Trebuchet MS" panose="020B0703020202090204" pitchFamily="34" charset="0"/>
                <a:ea typeface="Arial"/>
                <a:cs typeface="Arial"/>
                <a:sym typeface="Arial"/>
              </a:rPr>
              <a:t>The session is being recorded. </a:t>
            </a:r>
            <a:endParaRPr lang="en-GB" dirty="0">
              <a:latin typeface="Trebuchet MS" panose="020B0703020202090204" pitchFamily="34" charset="0"/>
            </a:endParaRPr>
          </a:p>
          <a:p>
            <a:pPr lvl="0">
              <a:lnSpc>
                <a:spcPct val="90000"/>
              </a:lnSpc>
              <a:spcBef>
                <a:spcPts val="1000"/>
              </a:spcBef>
              <a:buClr>
                <a:srgbClr val="C00000"/>
              </a:buClr>
              <a:buSzPts val="2800"/>
            </a:pPr>
            <a:r>
              <a:rPr lang="en-GB" dirty="0">
                <a:solidFill>
                  <a:srgbClr val="C00000"/>
                </a:solidFill>
                <a:latin typeface="Trebuchet MS" panose="020B0703020202090204" pitchFamily="34" charset="0"/>
                <a:ea typeface="Arial"/>
                <a:cs typeface="Arial"/>
                <a:sym typeface="Arial"/>
              </a:rPr>
              <a:t>Please post questions in the chat throughout.</a:t>
            </a:r>
          </a:p>
        </p:txBody>
      </p:sp>
    </p:spTree>
    <p:extLst>
      <p:ext uri="{BB962C8B-B14F-4D97-AF65-F5344CB8AC3E}">
        <p14:creationId xmlns:p14="http://schemas.microsoft.com/office/powerpoint/2010/main" val="1931623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EE8FBB51-5CAC-9545-8ABF-B2C9CEE0AC86}"/>
              </a:ext>
            </a:extLst>
          </p:cNvPr>
          <p:cNvPicPr>
            <a:picLocks noChangeAspect="1"/>
          </p:cNvPicPr>
          <p:nvPr/>
        </p:nvPicPr>
        <p:blipFill rotWithShape="1">
          <a:blip r:embed="rId2"/>
          <a:srcRect l="-416" t="11282" r="416" b="-1770"/>
          <a:stretch/>
        </p:blipFill>
        <p:spPr>
          <a:xfrm>
            <a:off x="0" y="0"/>
            <a:ext cx="12192000" cy="5754403"/>
          </a:xfrm>
          <a:prstGeom prst="rect">
            <a:avLst/>
          </a:prstGeom>
        </p:spPr>
      </p:pic>
      <p:pic>
        <p:nvPicPr>
          <p:cNvPr id="9" name="Picture 8" descr="Text&#10;&#10;Description automatically generated">
            <a:extLst>
              <a:ext uri="{FF2B5EF4-FFF2-40B4-BE49-F238E27FC236}">
                <a16:creationId xmlns:a16="http://schemas.microsoft.com/office/drawing/2014/main" id="{3E7FAFD2-5832-8347-AE09-C8BB419451F6}"/>
              </a:ext>
            </a:extLst>
          </p:cNvPr>
          <p:cNvPicPr>
            <a:picLocks noChangeAspect="1"/>
          </p:cNvPicPr>
          <p:nvPr/>
        </p:nvPicPr>
        <p:blipFill>
          <a:blip r:embed="rId3"/>
          <a:stretch>
            <a:fillRect/>
          </a:stretch>
        </p:blipFill>
        <p:spPr>
          <a:xfrm>
            <a:off x="0" y="5458265"/>
            <a:ext cx="12293386" cy="1542400"/>
          </a:xfrm>
          <a:prstGeom prst="rect">
            <a:avLst/>
          </a:prstGeom>
        </p:spPr>
      </p:pic>
    </p:spTree>
    <p:extLst>
      <p:ext uri="{BB962C8B-B14F-4D97-AF65-F5344CB8AC3E}">
        <p14:creationId xmlns:p14="http://schemas.microsoft.com/office/powerpoint/2010/main" val="376796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800100" y="438316"/>
            <a:ext cx="50434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278405" y="1184541"/>
            <a:ext cx="11130365" cy="282443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Mailing list contact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ruairi.macdonald@bsg.ox.ac.uk</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Procurement of Government Outcomes (POGO Club) working group on Strategic Procurement Applied Research and Knowledge Sharing</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POGO Session on </a:t>
            </a:r>
            <a:r>
              <a:rPr kumimoji="0" lang="en-GB" sz="2400" b="0" i="0" u="none" strike="noStrike" kern="1200" cap="none" spc="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t>26 April, 2022: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Engaging voluntary, community, and social enterprise (VCSE) organisations within public procurement — an international comparative discussion. </a:t>
            </a:r>
          </a:p>
          <a:p>
            <a:pPr marR="0" lvl="0" algn="l" defTabSz="914400" rtl="0" eaLnBrk="1" fontAlgn="auto" latinLnBrk="0" hangingPunct="1">
              <a:lnSpc>
                <a:spcPct val="90000"/>
              </a:lnSpc>
              <a:spcBef>
                <a:spcPct val="0"/>
              </a:spcBef>
              <a:spcAft>
                <a:spcPts val="0"/>
              </a:spcAft>
              <a:buClrTx/>
              <a:buSzTx/>
              <a:tabLst/>
              <a:defRPr/>
            </a:pP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Guest Co-Chair is Crown VCSE Representative Claire Dove</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p:txBody>
      </p:sp>
      <p:pic>
        <p:nvPicPr>
          <p:cNvPr id="5" name="Picture 4">
            <a:extLst>
              <a:ext uri="{FF2B5EF4-FFF2-40B4-BE49-F238E27FC236}">
                <a16:creationId xmlns:a16="http://schemas.microsoft.com/office/drawing/2014/main" id="{8A006A4A-2D44-074D-AC37-FD017D828825}"/>
              </a:ext>
            </a:extLst>
          </p:cNvPr>
          <p:cNvPicPr>
            <a:picLocks noChangeAspect="1"/>
          </p:cNvPicPr>
          <p:nvPr/>
        </p:nvPicPr>
        <p:blipFill rotWithShape="1">
          <a:blip r:embed="rId3"/>
          <a:srcRect b="62837"/>
          <a:stretch/>
        </p:blipFill>
        <p:spPr>
          <a:xfrm>
            <a:off x="0" y="4180028"/>
            <a:ext cx="12192000" cy="2824431"/>
          </a:xfrm>
          <a:prstGeom prst="rect">
            <a:avLst/>
          </a:prstGeom>
        </p:spPr>
      </p:pic>
      <p:sp>
        <p:nvSpPr>
          <p:cNvPr id="7" name="TextBox 6">
            <a:extLst>
              <a:ext uri="{FF2B5EF4-FFF2-40B4-BE49-F238E27FC236}">
                <a16:creationId xmlns:a16="http://schemas.microsoft.com/office/drawing/2014/main" id="{F8F1F9E4-9F38-A941-A4DA-77052392F260}"/>
              </a:ext>
            </a:extLst>
          </p:cNvPr>
          <p:cNvSpPr txBox="1"/>
          <p:nvPr/>
        </p:nvSpPr>
        <p:spPr>
          <a:xfrm>
            <a:off x="9827046" y="6665205"/>
            <a:ext cx="2493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Photo by </a:t>
            </a: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Danila Popov</a:t>
            </a:r>
            <a: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from </a:t>
            </a: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Pexels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99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96" name="Google Shape;96;p4"/>
          <p:cNvPicPr preferRelativeResize="0">
            <a:picLocks noGrp="1"/>
          </p:cNvPicPr>
          <p:nvPr>
            <p:ph type="body" idx="1"/>
          </p:nvPr>
        </p:nvPicPr>
        <p:blipFill rotWithShape="1">
          <a:blip r:embed="rId3">
            <a:alphaModFix/>
          </a:blip>
          <a:srcRect/>
          <a:stretch/>
        </p:blipFill>
        <p:spPr>
          <a:xfrm>
            <a:off x="7708436" y="725064"/>
            <a:ext cx="4037100" cy="4037100"/>
          </a:xfrm>
          <a:prstGeom prst="rect">
            <a:avLst/>
          </a:prstGeom>
          <a:noFill/>
          <a:ln>
            <a:noFill/>
          </a:ln>
        </p:spPr>
      </p:pic>
      <p:sp>
        <p:nvSpPr>
          <p:cNvPr id="97" name="Google Shape;97;p4"/>
          <p:cNvSpPr txBox="1">
            <a:spLocks noGrp="1"/>
          </p:cNvSpPr>
          <p:nvPr>
            <p:ph type="title"/>
          </p:nvPr>
        </p:nvSpPr>
        <p:spPr>
          <a:xfrm>
            <a:off x="188937" y="1246619"/>
            <a:ext cx="7401000" cy="2994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70C0"/>
              </a:buClr>
              <a:buSzPct val="100000"/>
              <a:buFont typeface="Calibri"/>
              <a:buNone/>
            </a:pPr>
            <a:r>
              <a:rPr lang="en-US" sz="5400" b="1">
                <a:solidFill>
                  <a:srgbClr val="0070C0"/>
                </a:solidFill>
              </a:rPr>
              <a:t>Challenge </a:t>
            </a:r>
            <a:r>
              <a:rPr lang="en-US" sz="5400" b="1">
                <a:solidFill>
                  <a:schemeClr val="accent2"/>
                </a:solidFill>
              </a:rPr>
              <a:t>#21</a:t>
            </a:r>
            <a:r>
              <a:rPr lang="en-US" sz="5400" b="1">
                <a:solidFill>
                  <a:srgbClr val="0070C0"/>
                </a:solidFill>
              </a:rPr>
              <a:t> </a:t>
            </a:r>
            <a:endParaRPr sz="5400" b="1">
              <a:solidFill>
                <a:srgbClr val="0070C0"/>
              </a:solidFill>
            </a:endParaRPr>
          </a:p>
          <a:p>
            <a:pPr marL="0" lvl="0" indent="0" algn="ctr" rtl="0">
              <a:lnSpc>
                <a:spcPct val="90000"/>
              </a:lnSpc>
              <a:spcBef>
                <a:spcPts val="0"/>
              </a:spcBef>
              <a:spcAft>
                <a:spcPts val="0"/>
              </a:spcAft>
              <a:buClr>
                <a:srgbClr val="0070C0"/>
              </a:buClr>
              <a:buSzPct val="100000"/>
              <a:buFont typeface="Calibri"/>
              <a:buNone/>
            </a:pPr>
            <a:endParaRPr sz="5400" b="1">
              <a:solidFill>
                <a:srgbClr val="0070C0"/>
              </a:solidFill>
            </a:endParaRPr>
          </a:p>
          <a:p>
            <a:pPr marL="0" lvl="0" indent="0" algn="ctr" rtl="0">
              <a:lnSpc>
                <a:spcPct val="90000"/>
              </a:lnSpc>
              <a:spcBef>
                <a:spcPts val="0"/>
              </a:spcBef>
              <a:spcAft>
                <a:spcPts val="0"/>
              </a:spcAft>
              <a:buClr>
                <a:srgbClr val="0070C0"/>
              </a:buClr>
              <a:buSzPct val="100000"/>
              <a:buFont typeface="Calibri"/>
              <a:buNone/>
            </a:pPr>
            <a:r>
              <a:rPr lang="en-US" sz="5400" b="1">
                <a:solidFill>
                  <a:srgbClr val="0070C0"/>
                </a:solidFill>
              </a:rPr>
              <a:t>Analysing the trend of </a:t>
            </a:r>
            <a:br>
              <a:rPr lang="en-US" sz="5400" b="1">
                <a:solidFill>
                  <a:srgbClr val="0070C0"/>
                </a:solidFill>
              </a:rPr>
            </a:br>
            <a:r>
              <a:rPr lang="en-US" sz="5400" b="1">
                <a:solidFill>
                  <a:schemeClr val="accent2"/>
                </a:solidFill>
              </a:rPr>
              <a:t>Foreign Philanthropy</a:t>
            </a:r>
            <a:r>
              <a:rPr lang="en-US" sz="5400" b="1">
                <a:solidFill>
                  <a:srgbClr val="0070C0"/>
                </a:solidFill>
              </a:rPr>
              <a:t> in India</a:t>
            </a:r>
            <a:endParaRPr sz="5400" b="1">
              <a:solidFill>
                <a:srgbClr val="0070C0"/>
              </a:solidFill>
              <a:latin typeface="Calibri"/>
              <a:ea typeface="Calibri"/>
              <a:cs typeface="Calibri"/>
              <a:sym typeface="Calibri"/>
            </a:endParaRPr>
          </a:p>
        </p:txBody>
      </p:sp>
      <p:pic>
        <p:nvPicPr>
          <p:cNvPr id="98" name="Google Shape;98;p4"/>
          <p:cNvPicPr preferRelativeResize="0"/>
          <p:nvPr/>
        </p:nvPicPr>
        <p:blipFill>
          <a:blip r:embed="rId4">
            <a:alphaModFix/>
          </a:blip>
          <a:stretch>
            <a:fillRect/>
          </a:stretch>
        </p:blipFill>
        <p:spPr>
          <a:xfrm>
            <a:off x="7858051" y="5681488"/>
            <a:ext cx="4037101" cy="1039987"/>
          </a:xfrm>
          <a:prstGeom prst="rect">
            <a:avLst/>
          </a:prstGeom>
          <a:noFill/>
          <a:ln>
            <a:noFill/>
          </a:ln>
        </p:spPr>
      </p:pic>
      <p:pic>
        <p:nvPicPr>
          <p:cNvPr id="99" name="Google Shape;99;p4"/>
          <p:cNvPicPr preferRelativeResize="0"/>
          <p:nvPr/>
        </p:nvPicPr>
        <p:blipFill>
          <a:blip r:embed="rId5">
            <a:alphaModFix/>
          </a:blip>
          <a:stretch>
            <a:fillRect/>
          </a:stretch>
        </p:blipFill>
        <p:spPr>
          <a:xfrm>
            <a:off x="5167343" y="5681496"/>
            <a:ext cx="2545032" cy="1039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g1216f41f44d_0_2"/>
          <p:cNvPicPr preferRelativeResize="0"/>
          <p:nvPr/>
        </p:nvPicPr>
        <p:blipFill rotWithShape="1">
          <a:blip r:embed="rId3">
            <a:alphaModFix/>
          </a:blip>
          <a:srcRect t="238" b="228"/>
          <a:stretch/>
        </p:blipFill>
        <p:spPr>
          <a:xfrm>
            <a:off x="4518667" y="0"/>
            <a:ext cx="7673200" cy="6858001"/>
          </a:xfrm>
          <a:prstGeom prst="rect">
            <a:avLst/>
          </a:prstGeom>
          <a:noFill/>
          <a:ln>
            <a:noFill/>
          </a:ln>
        </p:spPr>
      </p:pic>
      <p:sp>
        <p:nvSpPr>
          <p:cNvPr id="106" name="Google Shape;106;g1216f41f44d_0_2"/>
          <p:cNvSpPr txBox="1">
            <a:spLocks noGrp="1"/>
          </p:cNvSpPr>
          <p:nvPr>
            <p:ph type="sldNum" idx="12"/>
          </p:nvPr>
        </p:nvSpPr>
        <p:spPr>
          <a:xfrm>
            <a:off x="7563175" y="6372075"/>
            <a:ext cx="4628700" cy="5862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700" b="0" i="0" u="none" strike="noStrike" kern="0" cap="none" spc="0" normalizeH="0" baseline="0" noProof="0">
                <a:ln>
                  <a:noFill/>
                </a:ln>
                <a:solidFill>
                  <a:srgbClr val="44546A"/>
                </a:solidFill>
                <a:effectLst/>
                <a:uLnTx/>
                <a:uFillTx/>
                <a:latin typeface="Calibri"/>
                <a:cs typeface="Calibri"/>
                <a:sym typeface="Calibri"/>
              </a:rPr>
              <a:t>*Adjusted for population</a:t>
            </a:r>
            <a:r>
              <a:rPr kumimoji="0" lang="en-US" sz="700" b="0" i="0" u="none" strike="noStrike" kern="0" cap="none" spc="0" normalizeH="0" baseline="0" noProof="0">
                <a:ln>
                  <a:noFill/>
                </a:ln>
                <a:solidFill>
                  <a:srgbClr val="44546A"/>
                </a:solidFill>
                <a:effectLst/>
                <a:uLnTx/>
                <a:uFillTx/>
                <a:latin typeface="Calibri"/>
                <a:cs typeface="Calibri"/>
                <a:sym typeface="Calibri"/>
              </a:rPr>
              <a:t>     </a:t>
            </a:r>
            <a:endParaRPr kumimoji="0" sz="700" b="0" i="0" u="none" strike="noStrike" kern="0" cap="none" spc="0" normalizeH="0" baseline="0" noProof="0">
              <a:ln>
                <a:noFill/>
              </a:ln>
              <a:solidFill>
                <a:srgbClr val="44546A"/>
              </a:solidFill>
              <a:effectLst/>
              <a:uLnTx/>
              <a:uFillTx/>
              <a:latin typeface="Calibri"/>
              <a:cs typeface="Calibri"/>
              <a:sym typeface="Calibri"/>
            </a:endParaRPr>
          </a:p>
        </p:txBody>
      </p:sp>
      <p:sp>
        <p:nvSpPr>
          <p:cNvPr id="107" name="Google Shape;107;g1216f41f44d_0_2"/>
          <p:cNvSpPr txBox="1">
            <a:spLocks noGrp="1"/>
          </p:cNvSpPr>
          <p:nvPr>
            <p:ph type="body" idx="1"/>
          </p:nvPr>
        </p:nvSpPr>
        <p:spPr>
          <a:xfrm>
            <a:off x="429100" y="2660700"/>
            <a:ext cx="3535200" cy="3711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(2016-2019)</a:t>
            </a:r>
            <a:endParaRPr/>
          </a:p>
          <a:p>
            <a:pPr marL="457200" lvl="0" indent="-361950" algn="l" rtl="0">
              <a:spcBef>
                <a:spcPts val="2100"/>
              </a:spcBef>
              <a:spcAft>
                <a:spcPts val="0"/>
              </a:spcAft>
              <a:buSzPts val="2100"/>
              <a:buChar char="•"/>
            </a:pPr>
            <a:r>
              <a:rPr lang="en-US" sz="2100"/>
              <a:t>6 Southern States accounts for 68.72% of the FCRA funds. </a:t>
            </a:r>
            <a:endParaRPr sz="2100"/>
          </a:p>
          <a:p>
            <a:pPr marL="457200" lvl="0" indent="-361950" algn="l" rtl="0">
              <a:spcBef>
                <a:spcPts val="0"/>
              </a:spcBef>
              <a:spcAft>
                <a:spcPts val="0"/>
              </a:spcAft>
              <a:buSzPts val="2100"/>
              <a:buChar char="•"/>
            </a:pPr>
            <a:r>
              <a:rPr lang="en-US" sz="2100"/>
              <a:t>Some North-eastern states are receiving relatively higher amounts of FCRA. </a:t>
            </a:r>
            <a:endParaRPr sz="2100"/>
          </a:p>
        </p:txBody>
      </p:sp>
      <p:cxnSp>
        <p:nvCxnSpPr>
          <p:cNvPr id="108" name="Google Shape;108;g1216f41f44d_0_2"/>
          <p:cNvCxnSpPr/>
          <p:nvPr/>
        </p:nvCxnSpPr>
        <p:spPr>
          <a:xfrm>
            <a:off x="4518801" y="-2"/>
            <a:ext cx="300" cy="6858000"/>
          </a:xfrm>
          <a:prstGeom prst="straightConnector1">
            <a:avLst/>
          </a:prstGeom>
          <a:noFill/>
          <a:ln w="9525" cap="flat" cmpd="sng">
            <a:solidFill>
              <a:srgbClr val="D9D9D9"/>
            </a:solidFill>
            <a:prstDash val="solid"/>
            <a:round/>
            <a:headEnd type="none" w="sm" len="sm"/>
            <a:tailEnd type="none" w="sm" len="sm"/>
          </a:ln>
        </p:spPr>
      </p:cxnSp>
      <p:sp>
        <p:nvSpPr>
          <p:cNvPr id="109" name="Google Shape;109;g1216f41f44d_0_2"/>
          <p:cNvSpPr txBox="1">
            <a:spLocks noGrp="1"/>
          </p:cNvSpPr>
          <p:nvPr>
            <p:ph type="title"/>
          </p:nvPr>
        </p:nvSpPr>
        <p:spPr>
          <a:xfrm>
            <a:off x="429100" y="1489850"/>
            <a:ext cx="3535200" cy="631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chemeClr val="accent1"/>
              </a:buClr>
              <a:buSzPct val="94285"/>
              <a:buFont typeface="Calibri"/>
              <a:buNone/>
            </a:pPr>
            <a:r>
              <a:rPr lang="en-US">
                <a:solidFill>
                  <a:schemeClr val="accent1"/>
                </a:solidFill>
              </a:rPr>
              <a:t>Geographic Distribution of FCRA Funds</a:t>
            </a:r>
            <a:endParaRPr b="1">
              <a:solidFill>
                <a:schemeClr val="accent1"/>
              </a:solidFill>
            </a:endParaRPr>
          </a:p>
        </p:txBody>
      </p:sp>
      <p:sp>
        <p:nvSpPr>
          <p:cNvPr id="110" name="Google Shape;110;g1216f41f44d_0_2"/>
          <p:cNvSpPr txBox="1">
            <a:spLocks noGrp="1"/>
          </p:cNvSpPr>
          <p:nvPr>
            <p:ph type="sldNum" idx="12"/>
          </p:nvPr>
        </p:nvSpPr>
        <p:spPr>
          <a:xfrm>
            <a:off x="10793846"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300" b="0" i="0" u="none" strike="noStrike" kern="0" cap="none" spc="0" normalizeH="0" baseline="0" noProof="0">
                <a:ln>
                  <a:noFill/>
                </a:ln>
                <a:solidFill>
                  <a:srgbClr val="44546A"/>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300" b="0" i="0" u="none" strike="noStrike" kern="0" cap="none" spc="0" normalizeH="0" baseline="0" noProof="0">
              <a:ln>
                <a:noFill/>
              </a:ln>
              <a:solidFill>
                <a:srgbClr val="44546A"/>
              </a:solidFill>
              <a:effectLst/>
              <a:uLnTx/>
              <a:uFillTx/>
              <a:latin typeface="Calibri"/>
              <a:cs typeface="Calibri"/>
              <a:sym typeface="Calibri"/>
            </a:endParaRPr>
          </a:p>
        </p:txBody>
      </p:sp>
      <p:pic>
        <p:nvPicPr>
          <p:cNvPr id="111" name="Google Shape;111;g1216f41f44d_0_2"/>
          <p:cNvPicPr preferRelativeResize="0"/>
          <p:nvPr/>
        </p:nvPicPr>
        <p:blipFill>
          <a:blip r:embed="rId4">
            <a:alphaModFix/>
          </a:blip>
          <a:stretch>
            <a:fillRect/>
          </a:stretch>
        </p:blipFill>
        <p:spPr>
          <a:xfrm>
            <a:off x="10487217" y="62050"/>
            <a:ext cx="1644934" cy="349475"/>
          </a:xfrm>
          <a:prstGeom prst="rect">
            <a:avLst/>
          </a:prstGeom>
          <a:noFill/>
          <a:ln>
            <a:noFill/>
          </a:ln>
        </p:spPr>
      </p:pic>
      <p:pic>
        <p:nvPicPr>
          <p:cNvPr id="112" name="Google Shape;112;g1216f41f44d_0_2"/>
          <p:cNvPicPr preferRelativeResize="0"/>
          <p:nvPr/>
        </p:nvPicPr>
        <p:blipFill>
          <a:blip r:embed="rId5">
            <a:alphaModFix/>
          </a:blip>
          <a:stretch>
            <a:fillRect/>
          </a:stretch>
        </p:blipFill>
        <p:spPr>
          <a:xfrm>
            <a:off x="9390876" y="62053"/>
            <a:ext cx="1036984" cy="3494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216f41f3b0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19" name="Google Shape;119;g1216f41f3b0_0_0"/>
          <p:cNvPicPr preferRelativeResize="0"/>
          <p:nvPr/>
        </p:nvPicPr>
        <p:blipFill>
          <a:blip r:embed="rId3">
            <a:alphaModFix/>
          </a:blip>
          <a:stretch>
            <a:fillRect/>
          </a:stretch>
        </p:blipFill>
        <p:spPr>
          <a:xfrm>
            <a:off x="0" y="0"/>
            <a:ext cx="12192000" cy="6857999"/>
          </a:xfrm>
          <a:prstGeom prst="rect">
            <a:avLst/>
          </a:prstGeom>
          <a:noFill/>
          <a:ln>
            <a:noFill/>
          </a:ln>
        </p:spPr>
      </p:pic>
      <p:sp>
        <p:nvSpPr>
          <p:cNvPr id="120" name="Google Shape;120;g1216f41f3b0_0_0"/>
          <p:cNvSpPr txBox="1">
            <a:spLocks noGrp="1"/>
          </p:cNvSpPr>
          <p:nvPr>
            <p:ph type="sldNum" idx="12"/>
          </p:nvPr>
        </p:nvSpPr>
        <p:spPr>
          <a:xfrm>
            <a:off x="10793846" y="303654"/>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21" name="Google Shape;121;g1216f41f3b0_0_0"/>
          <p:cNvPicPr preferRelativeResize="0"/>
          <p:nvPr/>
        </p:nvPicPr>
        <p:blipFill>
          <a:blip r:embed="rId4">
            <a:alphaModFix/>
          </a:blip>
          <a:stretch>
            <a:fillRect/>
          </a:stretch>
        </p:blipFill>
        <p:spPr>
          <a:xfrm>
            <a:off x="10487217" y="76875"/>
            <a:ext cx="1644934" cy="349475"/>
          </a:xfrm>
          <a:prstGeom prst="rect">
            <a:avLst/>
          </a:prstGeom>
          <a:noFill/>
          <a:ln>
            <a:noFill/>
          </a:ln>
        </p:spPr>
      </p:pic>
      <p:pic>
        <p:nvPicPr>
          <p:cNvPr id="122" name="Google Shape;122;g1216f41f3b0_0_0"/>
          <p:cNvPicPr preferRelativeResize="0"/>
          <p:nvPr/>
        </p:nvPicPr>
        <p:blipFill>
          <a:blip r:embed="rId5">
            <a:alphaModFix/>
          </a:blip>
          <a:stretch>
            <a:fillRect/>
          </a:stretch>
        </p:blipFill>
        <p:spPr>
          <a:xfrm>
            <a:off x="9390876" y="76878"/>
            <a:ext cx="1036984" cy="3494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216f41f4d1_1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29" name="Google Shape;129;g1216f41f4d1_1_0"/>
          <p:cNvPicPr preferRelativeResize="0"/>
          <p:nvPr/>
        </p:nvPicPr>
        <p:blipFill>
          <a:blip r:embed="rId3">
            <a:alphaModFix/>
          </a:blip>
          <a:stretch>
            <a:fillRect/>
          </a:stretch>
        </p:blipFill>
        <p:spPr>
          <a:xfrm>
            <a:off x="188750" y="0"/>
            <a:ext cx="12192000" cy="6857999"/>
          </a:xfrm>
          <a:prstGeom prst="rect">
            <a:avLst/>
          </a:prstGeom>
          <a:noFill/>
          <a:ln>
            <a:noFill/>
          </a:ln>
        </p:spPr>
      </p:pic>
      <p:sp>
        <p:nvSpPr>
          <p:cNvPr id="130" name="Google Shape;130;g1216f41f4d1_1_0"/>
          <p:cNvSpPr txBox="1">
            <a:spLocks noGrp="1"/>
          </p:cNvSpPr>
          <p:nvPr>
            <p:ph type="sldNum" idx="12"/>
          </p:nvPr>
        </p:nvSpPr>
        <p:spPr>
          <a:xfrm>
            <a:off x="10971571"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1" name="Google Shape;131;g1216f41f4d1_1_0"/>
          <p:cNvSpPr txBox="1">
            <a:spLocks noGrp="1"/>
          </p:cNvSpPr>
          <p:nvPr>
            <p:ph type="sldNum" idx="12"/>
          </p:nvPr>
        </p:nvSpPr>
        <p:spPr>
          <a:xfrm>
            <a:off x="10751071"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32" name="Google Shape;132;g1216f41f4d1_1_0"/>
          <p:cNvPicPr preferRelativeResize="0"/>
          <p:nvPr/>
        </p:nvPicPr>
        <p:blipFill>
          <a:blip r:embed="rId4">
            <a:alphaModFix/>
          </a:blip>
          <a:stretch>
            <a:fillRect/>
          </a:stretch>
        </p:blipFill>
        <p:spPr>
          <a:xfrm>
            <a:off x="10444442" y="62050"/>
            <a:ext cx="1644934" cy="349475"/>
          </a:xfrm>
          <a:prstGeom prst="rect">
            <a:avLst/>
          </a:prstGeom>
          <a:noFill/>
          <a:ln>
            <a:noFill/>
          </a:ln>
        </p:spPr>
      </p:pic>
      <p:pic>
        <p:nvPicPr>
          <p:cNvPr id="133" name="Google Shape;133;g1216f41f4d1_1_0"/>
          <p:cNvPicPr preferRelativeResize="0"/>
          <p:nvPr/>
        </p:nvPicPr>
        <p:blipFill>
          <a:blip r:embed="rId5">
            <a:alphaModFix/>
          </a:blip>
          <a:stretch>
            <a:fillRect/>
          </a:stretch>
        </p:blipFill>
        <p:spPr>
          <a:xfrm>
            <a:off x="9348101" y="62053"/>
            <a:ext cx="1036984" cy="3494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8"/>
          <p:cNvSpPr txBox="1">
            <a:spLocks noGrp="1"/>
          </p:cNvSpPr>
          <p:nvPr>
            <p:ph type="title"/>
          </p:nvPr>
        </p:nvSpPr>
        <p:spPr>
          <a:xfrm>
            <a:off x="180053" y="1489905"/>
            <a:ext cx="10515600" cy="63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970"/>
              <a:buFont typeface="Calibri"/>
              <a:buNone/>
            </a:pPr>
            <a:r>
              <a:rPr lang="en-US" sz="3170" b="1">
                <a:solidFill>
                  <a:schemeClr val="accent1"/>
                </a:solidFill>
              </a:rPr>
              <a:t>Education sector</a:t>
            </a:r>
            <a:endParaRPr sz="3170" b="1">
              <a:solidFill>
                <a:schemeClr val="accent1"/>
              </a:solidFill>
            </a:endParaRPr>
          </a:p>
          <a:p>
            <a:pPr marL="0" lvl="0" indent="0" algn="l" rtl="0">
              <a:lnSpc>
                <a:spcPct val="90000"/>
              </a:lnSpc>
              <a:spcBef>
                <a:spcPts val="0"/>
              </a:spcBef>
              <a:spcAft>
                <a:spcPts val="0"/>
              </a:spcAft>
              <a:buClr>
                <a:schemeClr val="accent1"/>
              </a:buClr>
              <a:buSzPts val="2970"/>
              <a:buFont typeface="Calibri"/>
              <a:buNone/>
            </a:pPr>
            <a:r>
              <a:rPr lang="en-US" sz="3170" b="1">
                <a:solidFill>
                  <a:schemeClr val="accent1"/>
                </a:solidFill>
              </a:rPr>
              <a:t>trends</a:t>
            </a:r>
            <a:endParaRPr sz="3170" b="1">
              <a:solidFill>
                <a:schemeClr val="accent1"/>
              </a:solidFill>
            </a:endParaRPr>
          </a:p>
        </p:txBody>
      </p:sp>
      <p:sp>
        <p:nvSpPr>
          <p:cNvPr id="139" name="Google Shape;139;p8"/>
          <p:cNvSpPr txBox="1">
            <a:spLocks noGrp="1"/>
          </p:cNvSpPr>
          <p:nvPr>
            <p:ph type="sldNum" idx="12"/>
          </p:nvPr>
        </p:nvSpPr>
        <p:spPr>
          <a:xfrm>
            <a:off x="11633838" y="6492875"/>
            <a:ext cx="448623"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0" name="Google Shape;140;p8"/>
          <p:cNvSpPr txBox="1">
            <a:spLocks noGrp="1"/>
          </p:cNvSpPr>
          <p:nvPr>
            <p:ph type="body" idx="1"/>
          </p:nvPr>
        </p:nvSpPr>
        <p:spPr>
          <a:xfrm>
            <a:off x="88450" y="4639950"/>
            <a:ext cx="2859300" cy="3856500"/>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r>
              <a:rPr lang="en-US" sz="2100"/>
              <a:t>MOTIVATION</a:t>
            </a:r>
            <a:endParaRPr sz="2100"/>
          </a:p>
          <a:p>
            <a:pPr marL="457200" lvl="0" indent="-361950" algn="l" rtl="0">
              <a:spcBef>
                <a:spcPts val="1000"/>
              </a:spcBef>
              <a:spcAft>
                <a:spcPts val="0"/>
              </a:spcAft>
              <a:buSzPts val="2100"/>
              <a:buChar char="•"/>
            </a:pPr>
            <a:r>
              <a:rPr lang="en-US" sz="2100"/>
              <a:t>Important sector in Indian context</a:t>
            </a:r>
            <a:endParaRPr sz="2100"/>
          </a:p>
          <a:p>
            <a:pPr marL="457200" lvl="0" indent="-361950" algn="l" rtl="0">
              <a:spcBef>
                <a:spcPts val="0"/>
              </a:spcBef>
              <a:spcAft>
                <a:spcPts val="0"/>
              </a:spcAft>
              <a:buSzPts val="2100"/>
              <a:buChar char="•"/>
            </a:pPr>
            <a:r>
              <a:rPr lang="en-US" sz="2100"/>
              <a:t>Understanding why states get what they get</a:t>
            </a:r>
            <a:endParaRPr sz="2100"/>
          </a:p>
          <a:p>
            <a:pPr marL="457200" lvl="0" indent="0" algn="l" rtl="0">
              <a:spcBef>
                <a:spcPts val="1000"/>
              </a:spcBef>
              <a:spcAft>
                <a:spcPts val="0"/>
              </a:spcAft>
              <a:buNone/>
            </a:pPr>
            <a:endParaRPr sz="2100"/>
          </a:p>
          <a:p>
            <a:pPr marL="457200" lvl="0" indent="0" algn="l" rtl="0">
              <a:spcBef>
                <a:spcPts val="1000"/>
              </a:spcBef>
              <a:spcAft>
                <a:spcPts val="0"/>
              </a:spcAft>
              <a:buNone/>
            </a:pPr>
            <a:endParaRPr sz="2100"/>
          </a:p>
        </p:txBody>
      </p:sp>
      <p:pic>
        <p:nvPicPr>
          <p:cNvPr id="141" name="Google Shape;141;p8"/>
          <p:cNvPicPr preferRelativeResize="0"/>
          <p:nvPr/>
        </p:nvPicPr>
        <p:blipFill rotWithShape="1">
          <a:blip r:embed="rId3">
            <a:alphaModFix amt="26000"/>
          </a:blip>
          <a:srcRect l="11032"/>
          <a:stretch/>
        </p:blipFill>
        <p:spPr>
          <a:xfrm>
            <a:off x="3125325" y="0"/>
            <a:ext cx="10749375" cy="6796351"/>
          </a:xfrm>
          <a:prstGeom prst="rect">
            <a:avLst/>
          </a:prstGeom>
          <a:noFill/>
          <a:ln>
            <a:noFill/>
          </a:ln>
        </p:spPr>
      </p:pic>
      <p:sp>
        <p:nvSpPr>
          <p:cNvPr id="142" name="Google Shape;142;p8"/>
          <p:cNvSpPr txBox="1">
            <a:spLocks noGrp="1"/>
          </p:cNvSpPr>
          <p:nvPr>
            <p:ph type="sldNum" idx="12"/>
          </p:nvPr>
        </p:nvSpPr>
        <p:spPr>
          <a:xfrm>
            <a:off x="10744146"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43" name="Google Shape;143;p8"/>
          <p:cNvPicPr preferRelativeResize="0"/>
          <p:nvPr/>
        </p:nvPicPr>
        <p:blipFill>
          <a:blip r:embed="rId4">
            <a:alphaModFix/>
          </a:blip>
          <a:stretch>
            <a:fillRect/>
          </a:stretch>
        </p:blipFill>
        <p:spPr>
          <a:xfrm>
            <a:off x="10437517" y="62050"/>
            <a:ext cx="1644934" cy="349475"/>
          </a:xfrm>
          <a:prstGeom prst="rect">
            <a:avLst/>
          </a:prstGeom>
          <a:noFill/>
          <a:ln>
            <a:noFill/>
          </a:ln>
        </p:spPr>
      </p:pic>
      <p:pic>
        <p:nvPicPr>
          <p:cNvPr id="144" name="Google Shape;144;p8"/>
          <p:cNvPicPr preferRelativeResize="0"/>
          <p:nvPr/>
        </p:nvPicPr>
        <p:blipFill>
          <a:blip r:embed="rId5">
            <a:alphaModFix/>
          </a:blip>
          <a:stretch>
            <a:fillRect/>
          </a:stretch>
        </p:blipFill>
        <p:spPr>
          <a:xfrm>
            <a:off x="9341176" y="62053"/>
            <a:ext cx="1036984" cy="349471"/>
          </a:xfrm>
          <a:prstGeom prst="rect">
            <a:avLst/>
          </a:prstGeom>
          <a:noFill/>
          <a:ln>
            <a:noFill/>
          </a:ln>
        </p:spPr>
      </p:pic>
      <p:sp>
        <p:nvSpPr>
          <p:cNvPr id="145" name="Google Shape;145;p8"/>
          <p:cNvSpPr txBox="1"/>
          <p:nvPr/>
        </p:nvSpPr>
        <p:spPr>
          <a:xfrm>
            <a:off x="9965425" y="6391200"/>
            <a:ext cx="28593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Image source: GiveIndia</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238b8be30e_3_10"/>
          <p:cNvSpPr txBox="1">
            <a:spLocks noGrp="1"/>
          </p:cNvSpPr>
          <p:nvPr>
            <p:ph type="title"/>
          </p:nvPr>
        </p:nvSpPr>
        <p:spPr>
          <a:xfrm>
            <a:off x="3" y="5"/>
            <a:ext cx="10515600" cy="6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US" sz="3000" b="1">
                <a:solidFill>
                  <a:schemeClr val="accent1"/>
                </a:solidFill>
              </a:rPr>
              <a:t>Education sector trends</a:t>
            </a:r>
            <a:endParaRPr sz="3000" b="1">
              <a:solidFill>
                <a:schemeClr val="accent1"/>
              </a:solidFill>
            </a:endParaRPr>
          </a:p>
        </p:txBody>
      </p:sp>
      <p:sp>
        <p:nvSpPr>
          <p:cNvPr id="151" name="Google Shape;151;g1238b8be30e_3_10"/>
          <p:cNvSpPr txBox="1">
            <a:spLocks noGrp="1"/>
          </p:cNvSpPr>
          <p:nvPr>
            <p:ph type="sldNum" idx="12"/>
          </p:nvPr>
        </p:nvSpPr>
        <p:spPr>
          <a:xfrm>
            <a:off x="11633838" y="6492875"/>
            <a:ext cx="4485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2" name="Google Shape;152;g1238b8be30e_3_10"/>
          <p:cNvSpPr txBox="1"/>
          <p:nvPr/>
        </p:nvSpPr>
        <p:spPr>
          <a:xfrm>
            <a:off x="6191450" y="473975"/>
            <a:ext cx="8531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g1238b8be30e_3_10"/>
          <p:cNvSpPr txBox="1">
            <a:spLocks noGrp="1"/>
          </p:cNvSpPr>
          <p:nvPr>
            <p:ph type="body" idx="1"/>
          </p:nvPr>
        </p:nvSpPr>
        <p:spPr>
          <a:xfrm>
            <a:off x="0" y="5492025"/>
            <a:ext cx="3535200" cy="1684800"/>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r>
              <a:rPr lang="en-US" sz="2100"/>
              <a:t>METHOD</a:t>
            </a:r>
            <a:endParaRPr sz="2100"/>
          </a:p>
          <a:p>
            <a:pPr marL="457200" lvl="0" indent="-361950" algn="l" rtl="0">
              <a:spcBef>
                <a:spcPts val="1000"/>
              </a:spcBef>
              <a:spcAft>
                <a:spcPts val="0"/>
              </a:spcAft>
              <a:buSzPts val="2100"/>
              <a:buChar char="•"/>
            </a:pPr>
            <a:r>
              <a:rPr lang="en-US" sz="2100"/>
              <a:t>Collecting data </a:t>
            </a:r>
            <a:endParaRPr sz="2100"/>
          </a:p>
          <a:p>
            <a:pPr marL="457200" lvl="0" indent="-361950" algn="l" rtl="0">
              <a:spcBef>
                <a:spcPts val="0"/>
              </a:spcBef>
              <a:spcAft>
                <a:spcPts val="0"/>
              </a:spcAft>
              <a:buSzPts val="2100"/>
              <a:buChar char="•"/>
            </a:pPr>
            <a:r>
              <a:rPr lang="en-US" sz="2100"/>
              <a:t>Merging </a:t>
            </a:r>
            <a:endParaRPr sz="2100"/>
          </a:p>
          <a:p>
            <a:pPr marL="457200" lvl="0" indent="-361950" algn="l" rtl="0">
              <a:spcBef>
                <a:spcPts val="0"/>
              </a:spcBef>
              <a:spcAft>
                <a:spcPts val="0"/>
              </a:spcAft>
              <a:buSzPts val="2100"/>
              <a:buChar char="•"/>
            </a:pPr>
            <a:r>
              <a:rPr lang="en-US" sz="2100"/>
              <a:t>Analyzing	</a:t>
            </a:r>
            <a:endParaRPr sz="2100"/>
          </a:p>
        </p:txBody>
      </p:sp>
      <p:pic>
        <p:nvPicPr>
          <p:cNvPr id="154" name="Google Shape;154;g1238b8be30e_3_10" title="Chart"/>
          <p:cNvPicPr preferRelativeResize="0"/>
          <p:nvPr/>
        </p:nvPicPr>
        <p:blipFill>
          <a:blip r:embed="rId3">
            <a:alphaModFix/>
          </a:blip>
          <a:stretch>
            <a:fillRect/>
          </a:stretch>
        </p:blipFill>
        <p:spPr>
          <a:xfrm>
            <a:off x="1576500" y="814675"/>
            <a:ext cx="8211675" cy="5077551"/>
          </a:xfrm>
          <a:prstGeom prst="rect">
            <a:avLst/>
          </a:prstGeom>
          <a:noFill/>
          <a:ln>
            <a:noFill/>
          </a:ln>
        </p:spPr>
      </p:pic>
      <p:sp>
        <p:nvSpPr>
          <p:cNvPr id="155" name="Google Shape;155;g1238b8be30e_3_10"/>
          <p:cNvSpPr txBox="1"/>
          <p:nvPr/>
        </p:nvSpPr>
        <p:spPr>
          <a:xfrm>
            <a:off x="8573500" y="5492025"/>
            <a:ext cx="14961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correlation: 0.32</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g1238b8be30e_3_10"/>
          <p:cNvSpPr txBox="1">
            <a:spLocks noGrp="1"/>
          </p:cNvSpPr>
          <p:nvPr>
            <p:ph type="sldNum" idx="12"/>
          </p:nvPr>
        </p:nvSpPr>
        <p:spPr>
          <a:xfrm>
            <a:off x="10744046"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57" name="Google Shape;157;g1238b8be30e_3_10"/>
          <p:cNvPicPr preferRelativeResize="0"/>
          <p:nvPr/>
        </p:nvPicPr>
        <p:blipFill>
          <a:blip r:embed="rId4">
            <a:alphaModFix/>
          </a:blip>
          <a:stretch>
            <a:fillRect/>
          </a:stretch>
        </p:blipFill>
        <p:spPr>
          <a:xfrm>
            <a:off x="10437417" y="62050"/>
            <a:ext cx="1644934" cy="349475"/>
          </a:xfrm>
          <a:prstGeom prst="rect">
            <a:avLst/>
          </a:prstGeom>
          <a:noFill/>
          <a:ln>
            <a:noFill/>
          </a:ln>
        </p:spPr>
      </p:pic>
      <p:pic>
        <p:nvPicPr>
          <p:cNvPr id="158" name="Google Shape;158;g1238b8be30e_3_10"/>
          <p:cNvPicPr preferRelativeResize="0"/>
          <p:nvPr/>
        </p:nvPicPr>
        <p:blipFill>
          <a:blip r:embed="rId5">
            <a:alphaModFix/>
          </a:blip>
          <a:stretch>
            <a:fillRect/>
          </a:stretch>
        </p:blipFill>
        <p:spPr>
          <a:xfrm>
            <a:off x="9341076" y="62053"/>
            <a:ext cx="1036984" cy="3494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238b8be30e_0_28"/>
          <p:cNvSpPr txBox="1">
            <a:spLocks noGrp="1"/>
          </p:cNvSpPr>
          <p:nvPr>
            <p:ph type="title"/>
          </p:nvPr>
        </p:nvSpPr>
        <p:spPr>
          <a:xfrm>
            <a:off x="3" y="5"/>
            <a:ext cx="10515600" cy="6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US" sz="3000" b="1">
                <a:solidFill>
                  <a:schemeClr val="accent1"/>
                </a:solidFill>
              </a:rPr>
              <a:t>Education sector trends</a:t>
            </a:r>
            <a:endParaRPr sz="3000" b="1">
              <a:solidFill>
                <a:schemeClr val="accent1"/>
              </a:solidFill>
            </a:endParaRPr>
          </a:p>
        </p:txBody>
      </p:sp>
      <p:sp>
        <p:nvSpPr>
          <p:cNvPr id="164" name="Google Shape;164;g1238b8be30e_0_28"/>
          <p:cNvSpPr txBox="1">
            <a:spLocks noGrp="1"/>
          </p:cNvSpPr>
          <p:nvPr>
            <p:ph type="sldNum" idx="12"/>
          </p:nvPr>
        </p:nvSpPr>
        <p:spPr>
          <a:xfrm>
            <a:off x="11633838" y="6492875"/>
            <a:ext cx="4485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cxnSp>
        <p:nvCxnSpPr>
          <p:cNvPr id="165" name="Google Shape;165;g1238b8be30e_0_28"/>
          <p:cNvCxnSpPr/>
          <p:nvPr/>
        </p:nvCxnSpPr>
        <p:spPr>
          <a:xfrm>
            <a:off x="6191450" y="1051650"/>
            <a:ext cx="0" cy="5228700"/>
          </a:xfrm>
          <a:prstGeom prst="straightConnector1">
            <a:avLst/>
          </a:prstGeom>
          <a:noFill/>
          <a:ln w="38100" cap="flat" cmpd="sng">
            <a:solidFill>
              <a:schemeClr val="dk2"/>
            </a:solidFill>
            <a:prstDash val="solid"/>
            <a:round/>
            <a:headEnd type="none" w="med" len="med"/>
            <a:tailEnd type="none" w="med" len="med"/>
          </a:ln>
        </p:spPr>
      </p:cxnSp>
      <p:pic>
        <p:nvPicPr>
          <p:cNvPr id="166" name="Google Shape;166;g1238b8be30e_0_28" title="Chart"/>
          <p:cNvPicPr preferRelativeResize="0"/>
          <p:nvPr/>
        </p:nvPicPr>
        <p:blipFill>
          <a:blip r:embed="rId3">
            <a:alphaModFix/>
          </a:blip>
          <a:stretch>
            <a:fillRect/>
          </a:stretch>
        </p:blipFill>
        <p:spPr>
          <a:xfrm>
            <a:off x="0" y="1273438"/>
            <a:ext cx="6066699" cy="3751237"/>
          </a:xfrm>
          <a:prstGeom prst="rect">
            <a:avLst/>
          </a:prstGeom>
          <a:noFill/>
          <a:ln>
            <a:noFill/>
          </a:ln>
        </p:spPr>
      </p:pic>
      <p:pic>
        <p:nvPicPr>
          <p:cNvPr id="167" name="Google Shape;167;g1238b8be30e_0_28" title="Chart"/>
          <p:cNvPicPr preferRelativeResize="0"/>
          <p:nvPr/>
        </p:nvPicPr>
        <p:blipFill>
          <a:blip r:embed="rId4">
            <a:alphaModFix/>
          </a:blip>
          <a:stretch>
            <a:fillRect/>
          </a:stretch>
        </p:blipFill>
        <p:spPr>
          <a:xfrm>
            <a:off x="6191450" y="1333516"/>
            <a:ext cx="6066699" cy="3751233"/>
          </a:xfrm>
          <a:prstGeom prst="rect">
            <a:avLst/>
          </a:prstGeom>
          <a:noFill/>
          <a:ln>
            <a:noFill/>
          </a:ln>
        </p:spPr>
      </p:pic>
      <p:sp>
        <p:nvSpPr>
          <p:cNvPr id="168" name="Google Shape;168;g1238b8be30e_0_28"/>
          <p:cNvSpPr txBox="1"/>
          <p:nvPr/>
        </p:nvSpPr>
        <p:spPr>
          <a:xfrm>
            <a:off x="10131350" y="5024675"/>
            <a:ext cx="18807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correlation: 0.54</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without Delhi: 0.79</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169;g1238b8be30e_0_28"/>
          <p:cNvSpPr txBox="1"/>
          <p:nvPr/>
        </p:nvSpPr>
        <p:spPr>
          <a:xfrm>
            <a:off x="180050" y="5024675"/>
            <a:ext cx="20715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correlation: 0.094</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70;g1238b8be30e_0_28"/>
          <p:cNvSpPr txBox="1"/>
          <p:nvPr/>
        </p:nvSpPr>
        <p:spPr>
          <a:xfrm>
            <a:off x="459175" y="5577000"/>
            <a:ext cx="5154600" cy="1154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INFERENCE </a:t>
            </a:r>
            <a:endParaRPr kumimoji="0" sz="21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61950" algn="l" defTabSz="914400" rtl="0" eaLnBrk="1" fontAlgn="auto" latinLnBrk="0" hangingPunct="1">
              <a:lnSpc>
                <a:spcPct val="100000"/>
              </a:lnSpc>
              <a:spcBef>
                <a:spcPts val="0"/>
              </a:spcBef>
              <a:spcAft>
                <a:spcPts val="0"/>
              </a:spcAft>
              <a:buClr>
                <a:srgbClr val="000000"/>
              </a:buClr>
              <a:buSzPts val="2100"/>
              <a:buFont typeface="Calibri"/>
              <a:buChar char="●"/>
              <a:tabLst/>
              <a:defRPr/>
            </a:pP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Depends on states’ economic conditions </a:t>
            </a:r>
            <a:endParaRPr kumimoji="0" sz="21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61950" algn="l" defTabSz="914400" rtl="0" eaLnBrk="1" fontAlgn="auto" latinLnBrk="0" hangingPunct="1">
              <a:lnSpc>
                <a:spcPct val="100000"/>
              </a:lnSpc>
              <a:spcBef>
                <a:spcPts val="0"/>
              </a:spcBef>
              <a:spcAft>
                <a:spcPts val="0"/>
              </a:spcAft>
              <a:buClr>
                <a:srgbClr val="000000"/>
              </a:buClr>
              <a:buSzPts val="2100"/>
              <a:buFont typeface="Calibri"/>
              <a:buChar char="●"/>
              <a:tabLst/>
              <a:defRPr/>
            </a:pP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Delhi effect</a:t>
            </a:r>
            <a:endParaRPr kumimoji="0" sz="2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g1238b8be30e_0_28"/>
          <p:cNvSpPr txBox="1">
            <a:spLocks noGrp="1"/>
          </p:cNvSpPr>
          <p:nvPr>
            <p:ph type="sldNum" idx="12"/>
          </p:nvPr>
        </p:nvSpPr>
        <p:spPr>
          <a:xfrm>
            <a:off x="10744046" y="2888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72" name="Google Shape;172;g1238b8be30e_0_28"/>
          <p:cNvPicPr preferRelativeResize="0"/>
          <p:nvPr/>
        </p:nvPicPr>
        <p:blipFill>
          <a:blip r:embed="rId5">
            <a:alphaModFix/>
          </a:blip>
          <a:stretch>
            <a:fillRect/>
          </a:stretch>
        </p:blipFill>
        <p:spPr>
          <a:xfrm>
            <a:off x="10437417" y="62050"/>
            <a:ext cx="1644934" cy="349475"/>
          </a:xfrm>
          <a:prstGeom prst="rect">
            <a:avLst/>
          </a:prstGeom>
          <a:noFill/>
          <a:ln>
            <a:noFill/>
          </a:ln>
        </p:spPr>
      </p:pic>
      <p:pic>
        <p:nvPicPr>
          <p:cNvPr id="173" name="Google Shape;173;g1238b8be30e_0_28"/>
          <p:cNvPicPr preferRelativeResize="0"/>
          <p:nvPr/>
        </p:nvPicPr>
        <p:blipFill>
          <a:blip r:embed="rId6">
            <a:alphaModFix/>
          </a:blip>
          <a:stretch>
            <a:fillRect/>
          </a:stretch>
        </p:blipFill>
        <p:spPr>
          <a:xfrm>
            <a:off x="9341076" y="62053"/>
            <a:ext cx="1036984" cy="3494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238b8be30e_0_7"/>
          <p:cNvSpPr txBox="1">
            <a:spLocks noGrp="1"/>
          </p:cNvSpPr>
          <p:nvPr>
            <p:ph type="title"/>
          </p:nvPr>
        </p:nvSpPr>
        <p:spPr>
          <a:xfrm>
            <a:off x="180053" y="201230"/>
            <a:ext cx="10515600" cy="6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US" sz="3300" b="1">
                <a:solidFill>
                  <a:schemeClr val="accent1"/>
                </a:solidFill>
              </a:rPr>
              <a:t>Share of funding from institutional donors</a:t>
            </a:r>
            <a:endParaRPr sz="3300" b="1">
              <a:solidFill>
                <a:schemeClr val="accent1"/>
              </a:solidFill>
            </a:endParaRPr>
          </a:p>
        </p:txBody>
      </p:sp>
      <p:sp>
        <p:nvSpPr>
          <p:cNvPr id="179" name="Google Shape;179;g1238b8be30e_0_7"/>
          <p:cNvSpPr txBox="1">
            <a:spLocks noGrp="1"/>
          </p:cNvSpPr>
          <p:nvPr>
            <p:ph type="sldNum" idx="12"/>
          </p:nvPr>
        </p:nvSpPr>
        <p:spPr>
          <a:xfrm>
            <a:off x="11633838" y="6492875"/>
            <a:ext cx="4485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80" name="Google Shape;180;g1238b8be30e_0_7"/>
          <p:cNvPicPr preferRelativeResize="0"/>
          <p:nvPr/>
        </p:nvPicPr>
        <p:blipFill>
          <a:blip r:embed="rId3">
            <a:alphaModFix/>
          </a:blip>
          <a:stretch>
            <a:fillRect/>
          </a:stretch>
        </p:blipFill>
        <p:spPr>
          <a:xfrm>
            <a:off x="3697424" y="1199775"/>
            <a:ext cx="7936425" cy="5293100"/>
          </a:xfrm>
          <a:prstGeom prst="rect">
            <a:avLst/>
          </a:prstGeom>
          <a:noFill/>
          <a:ln>
            <a:noFill/>
          </a:ln>
        </p:spPr>
      </p:pic>
      <p:sp>
        <p:nvSpPr>
          <p:cNvPr id="181" name="Google Shape;181;g1238b8be30e_0_7"/>
          <p:cNvSpPr txBox="1">
            <a:spLocks noGrp="1"/>
          </p:cNvSpPr>
          <p:nvPr>
            <p:ph type="body" idx="1"/>
          </p:nvPr>
        </p:nvSpPr>
        <p:spPr>
          <a:xfrm>
            <a:off x="384675" y="1357225"/>
            <a:ext cx="3535200" cy="5056500"/>
          </a:xfrm>
          <a:prstGeom prst="rect">
            <a:avLst/>
          </a:prstGeom>
        </p:spPr>
        <p:txBody>
          <a:bodyPr spcFirstLastPara="1" wrap="square" lIns="91425" tIns="45700" rIns="91425" bIns="45700" anchor="t" anchorCtr="0">
            <a:normAutofit/>
          </a:bodyPr>
          <a:lstStyle/>
          <a:p>
            <a:pPr marL="457200" lvl="0" indent="-361950" algn="l" rtl="0">
              <a:spcBef>
                <a:spcPts val="1000"/>
              </a:spcBef>
              <a:spcAft>
                <a:spcPts val="0"/>
              </a:spcAft>
              <a:buSzPts val="2100"/>
              <a:buChar char="•"/>
            </a:pPr>
            <a:r>
              <a:rPr lang="en-US" sz="2100"/>
              <a:t>Countries divided into quintiles</a:t>
            </a:r>
            <a:br>
              <a:rPr lang="en-US" sz="2100"/>
            </a:br>
            <a:endParaRPr sz="2100"/>
          </a:p>
          <a:p>
            <a:pPr marL="457200" lvl="0" indent="-361950" algn="l" rtl="0">
              <a:spcBef>
                <a:spcPts val="0"/>
              </a:spcBef>
              <a:spcAft>
                <a:spcPts val="0"/>
              </a:spcAft>
              <a:buSzPts val="2100"/>
              <a:buChar char="•"/>
            </a:pPr>
            <a:r>
              <a:rPr lang="en-US" sz="2100"/>
              <a:t>Quintile 1: Lowest</a:t>
            </a:r>
            <a:endParaRPr sz="2100"/>
          </a:p>
          <a:p>
            <a:pPr marL="0" lvl="0" indent="0" algn="l" rtl="0">
              <a:spcBef>
                <a:spcPts val="1000"/>
              </a:spcBef>
              <a:spcAft>
                <a:spcPts val="0"/>
              </a:spcAft>
              <a:buNone/>
            </a:pPr>
            <a:endParaRPr sz="2100"/>
          </a:p>
          <a:p>
            <a:pPr marL="457200" lvl="0" indent="-361950" algn="l" rtl="0">
              <a:spcBef>
                <a:spcPts val="1000"/>
              </a:spcBef>
              <a:spcAft>
                <a:spcPts val="0"/>
              </a:spcAft>
              <a:buSzPts val="2100"/>
              <a:buChar char="•"/>
            </a:pPr>
            <a:r>
              <a:rPr lang="en-US" sz="2100"/>
              <a:t>Quintile 5: Highest</a:t>
            </a:r>
            <a:endParaRPr sz="2100"/>
          </a:p>
          <a:p>
            <a:pPr marL="0" lvl="0" indent="0" algn="l" rtl="0">
              <a:spcBef>
                <a:spcPts val="1000"/>
              </a:spcBef>
              <a:spcAft>
                <a:spcPts val="0"/>
              </a:spcAft>
              <a:buNone/>
            </a:pPr>
            <a:endParaRPr sz="2100"/>
          </a:p>
          <a:p>
            <a:pPr marL="457200" lvl="0" indent="-361950" algn="l" rtl="0">
              <a:spcBef>
                <a:spcPts val="1000"/>
              </a:spcBef>
              <a:spcAft>
                <a:spcPts val="0"/>
              </a:spcAft>
              <a:buSzPts val="2100"/>
              <a:buChar char="•"/>
            </a:pPr>
            <a:r>
              <a:rPr lang="en-US" sz="2100"/>
              <a:t>Institutional donors vs Individual donors</a:t>
            </a:r>
            <a:endParaRPr sz="2100"/>
          </a:p>
          <a:p>
            <a:pPr marL="0" lvl="0" indent="0" algn="l" rtl="0">
              <a:spcBef>
                <a:spcPts val="1000"/>
              </a:spcBef>
              <a:spcAft>
                <a:spcPts val="0"/>
              </a:spcAft>
              <a:buNone/>
            </a:pPr>
            <a:endParaRPr sz="2100"/>
          </a:p>
          <a:p>
            <a:pPr marL="457200" lvl="0" indent="-361950" algn="l" rtl="0">
              <a:spcBef>
                <a:spcPts val="1000"/>
              </a:spcBef>
              <a:spcAft>
                <a:spcPts val="0"/>
              </a:spcAft>
              <a:buSzPts val="2100"/>
              <a:buChar char="•"/>
            </a:pPr>
            <a:r>
              <a:rPr lang="en-US" sz="2100"/>
              <a:t>Higher variation in lower quintiles</a:t>
            </a:r>
            <a:endParaRPr sz="2100"/>
          </a:p>
        </p:txBody>
      </p:sp>
      <p:pic>
        <p:nvPicPr>
          <p:cNvPr id="182" name="Google Shape;182;g1238b8be30e_0_7"/>
          <p:cNvPicPr preferRelativeResize="0"/>
          <p:nvPr/>
        </p:nvPicPr>
        <p:blipFill>
          <a:blip r:embed="rId4">
            <a:alphaModFix/>
          </a:blip>
          <a:stretch>
            <a:fillRect/>
          </a:stretch>
        </p:blipFill>
        <p:spPr>
          <a:xfrm flipH="1">
            <a:off x="1089100" y="2596778"/>
            <a:ext cx="448500" cy="299006"/>
          </a:xfrm>
          <a:prstGeom prst="rect">
            <a:avLst/>
          </a:prstGeom>
          <a:noFill/>
          <a:ln>
            <a:noFill/>
          </a:ln>
        </p:spPr>
      </p:pic>
      <p:pic>
        <p:nvPicPr>
          <p:cNvPr id="183" name="Google Shape;183;g1238b8be30e_0_7"/>
          <p:cNvPicPr preferRelativeResize="0"/>
          <p:nvPr/>
        </p:nvPicPr>
        <p:blipFill>
          <a:blip r:embed="rId5">
            <a:alphaModFix/>
          </a:blip>
          <a:stretch>
            <a:fillRect/>
          </a:stretch>
        </p:blipFill>
        <p:spPr>
          <a:xfrm>
            <a:off x="1682150" y="2603900"/>
            <a:ext cx="438621" cy="298999"/>
          </a:xfrm>
          <a:prstGeom prst="rect">
            <a:avLst/>
          </a:prstGeom>
          <a:noFill/>
          <a:ln>
            <a:noFill/>
          </a:ln>
        </p:spPr>
      </p:pic>
      <p:pic>
        <p:nvPicPr>
          <p:cNvPr id="184" name="Google Shape;184;g1238b8be30e_0_7"/>
          <p:cNvPicPr preferRelativeResize="0"/>
          <p:nvPr/>
        </p:nvPicPr>
        <p:blipFill>
          <a:blip r:embed="rId6">
            <a:alphaModFix/>
          </a:blip>
          <a:stretch>
            <a:fillRect/>
          </a:stretch>
        </p:blipFill>
        <p:spPr>
          <a:xfrm>
            <a:off x="2400076" y="2615825"/>
            <a:ext cx="448500" cy="299383"/>
          </a:xfrm>
          <a:prstGeom prst="rect">
            <a:avLst/>
          </a:prstGeom>
          <a:noFill/>
          <a:ln>
            <a:noFill/>
          </a:ln>
        </p:spPr>
      </p:pic>
      <p:pic>
        <p:nvPicPr>
          <p:cNvPr id="185" name="Google Shape;185;g1238b8be30e_0_7"/>
          <p:cNvPicPr preferRelativeResize="0"/>
          <p:nvPr/>
        </p:nvPicPr>
        <p:blipFill>
          <a:blip r:embed="rId7">
            <a:alphaModFix/>
          </a:blip>
          <a:stretch>
            <a:fillRect/>
          </a:stretch>
        </p:blipFill>
        <p:spPr>
          <a:xfrm>
            <a:off x="1096226" y="3520475"/>
            <a:ext cx="448500" cy="236208"/>
          </a:xfrm>
          <a:prstGeom prst="rect">
            <a:avLst/>
          </a:prstGeom>
          <a:noFill/>
          <a:ln>
            <a:noFill/>
          </a:ln>
        </p:spPr>
      </p:pic>
      <p:pic>
        <p:nvPicPr>
          <p:cNvPr id="186" name="Google Shape;186;g1238b8be30e_0_7"/>
          <p:cNvPicPr preferRelativeResize="0"/>
          <p:nvPr/>
        </p:nvPicPr>
        <p:blipFill>
          <a:blip r:embed="rId8">
            <a:alphaModFix/>
          </a:blip>
          <a:stretch>
            <a:fillRect/>
          </a:stretch>
        </p:blipFill>
        <p:spPr>
          <a:xfrm>
            <a:off x="1677215" y="3520475"/>
            <a:ext cx="448500" cy="224250"/>
          </a:xfrm>
          <a:prstGeom prst="rect">
            <a:avLst/>
          </a:prstGeom>
          <a:noFill/>
          <a:ln>
            <a:noFill/>
          </a:ln>
        </p:spPr>
      </p:pic>
      <p:pic>
        <p:nvPicPr>
          <p:cNvPr id="187" name="Google Shape;187;g1238b8be30e_0_7"/>
          <p:cNvPicPr preferRelativeResize="0"/>
          <p:nvPr/>
        </p:nvPicPr>
        <p:blipFill>
          <a:blip r:embed="rId9">
            <a:alphaModFix/>
          </a:blip>
          <a:stretch>
            <a:fillRect/>
          </a:stretch>
        </p:blipFill>
        <p:spPr>
          <a:xfrm>
            <a:off x="2258225" y="3486388"/>
            <a:ext cx="438625" cy="292417"/>
          </a:xfrm>
          <a:prstGeom prst="rect">
            <a:avLst/>
          </a:prstGeom>
          <a:noFill/>
          <a:ln>
            <a:noFill/>
          </a:ln>
        </p:spPr>
      </p:pic>
      <p:sp>
        <p:nvSpPr>
          <p:cNvPr id="188" name="Google Shape;188;g1238b8be30e_0_7"/>
          <p:cNvSpPr txBox="1">
            <a:spLocks noGrp="1"/>
          </p:cNvSpPr>
          <p:nvPr>
            <p:ph type="sldNum" idx="12"/>
          </p:nvPr>
        </p:nvSpPr>
        <p:spPr>
          <a:xfrm>
            <a:off x="10744046" y="303629"/>
            <a:ext cx="1117800" cy="1227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89" name="Google Shape;189;g1238b8be30e_0_7"/>
          <p:cNvPicPr preferRelativeResize="0"/>
          <p:nvPr/>
        </p:nvPicPr>
        <p:blipFill>
          <a:blip r:embed="rId10">
            <a:alphaModFix/>
          </a:blip>
          <a:stretch>
            <a:fillRect/>
          </a:stretch>
        </p:blipFill>
        <p:spPr>
          <a:xfrm>
            <a:off x="10437417" y="76850"/>
            <a:ext cx="1644934" cy="349475"/>
          </a:xfrm>
          <a:prstGeom prst="rect">
            <a:avLst/>
          </a:prstGeom>
          <a:noFill/>
          <a:ln>
            <a:noFill/>
          </a:ln>
        </p:spPr>
      </p:pic>
      <p:pic>
        <p:nvPicPr>
          <p:cNvPr id="190" name="Google Shape;190;g1238b8be30e_0_7"/>
          <p:cNvPicPr preferRelativeResize="0"/>
          <p:nvPr/>
        </p:nvPicPr>
        <p:blipFill>
          <a:blip r:embed="rId11">
            <a:alphaModFix/>
          </a:blip>
          <a:stretch>
            <a:fillRect/>
          </a:stretch>
        </p:blipFill>
        <p:spPr>
          <a:xfrm>
            <a:off x="9341076" y="76853"/>
            <a:ext cx="1036984" cy="3494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11"/>
          <p:cNvSpPr txBox="1"/>
          <p:nvPr/>
        </p:nvSpPr>
        <p:spPr>
          <a:xfrm>
            <a:off x="180365" y="2855026"/>
            <a:ext cx="11928508" cy="390292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1. </a:t>
            </a:r>
            <a:r>
              <a:rPr lang="en-GB" sz="2000" b="1" i="0" u="none" strike="noStrike" cap="none" dirty="0">
                <a:solidFill>
                  <a:srgbClr val="002047"/>
                </a:solidFill>
                <a:latin typeface="Trebuchet MS" panose="020B0703020202090204" pitchFamily="34" charset="0"/>
                <a:ea typeface="Arial"/>
                <a:cs typeface="Arial"/>
                <a:sym typeface="Arial"/>
              </a:rPr>
              <a:t>Kick off session: 24 March 2022</a:t>
            </a:r>
            <a:endParaRPr lang="en-GB" dirty="0">
              <a:latin typeface="Trebuchet MS" panose="020B0703020202090204" pitchFamily="34" charset="0"/>
            </a:endParaRP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HACK HACK HACK -&gt; use your Slack channels.</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2. </a:t>
            </a:r>
            <a:r>
              <a:rPr lang="en-GB" sz="2000" b="1" i="0" u="none" strike="noStrike" cap="none" dirty="0">
                <a:solidFill>
                  <a:srgbClr val="002047"/>
                </a:solidFill>
                <a:latin typeface="Trebuchet MS" panose="020B0703020202090204" pitchFamily="34" charset="0"/>
                <a:ea typeface="Arial"/>
                <a:cs typeface="Arial"/>
                <a:sym typeface="Arial"/>
              </a:rPr>
              <a:t>Show and tell session: 7 April 2022</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Come and show your results and share your learnings. </a:t>
            </a:r>
          </a:p>
          <a:p>
            <a:pPr marL="0" marR="0" lvl="0" indent="0" algn="l" rtl="0">
              <a:lnSpc>
                <a:spcPct val="90000"/>
              </a:lnSpc>
              <a:spcBef>
                <a:spcPts val="0"/>
              </a:spcBef>
              <a:spcAft>
                <a:spcPts val="0"/>
              </a:spcAft>
              <a:buClr>
                <a:srgbClr val="002047"/>
              </a:buClr>
              <a:buSzPts val="2000"/>
              <a:buFont typeface="Arial"/>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3. </a:t>
            </a:r>
            <a:r>
              <a:rPr lang="en-GB" sz="2000" b="1" i="0" u="none" strike="noStrike" cap="none" dirty="0">
                <a:solidFill>
                  <a:srgbClr val="002047"/>
                </a:solidFill>
                <a:latin typeface="Trebuchet MS" panose="020B0703020202090204" pitchFamily="34" charset="0"/>
                <a:ea typeface="Arial"/>
                <a:cs typeface="Arial"/>
                <a:sym typeface="Arial"/>
              </a:rPr>
              <a:t>INDIGO Peer learning session: 26 May 2022</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Presentation of our blog. All invited to contribute ☺</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p:txBody>
      </p:sp>
      <p:sp>
        <p:nvSpPr>
          <p:cNvPr id="548" name="Google Shape;548;p11"/>
          <p:cNvSpPr/>
          <p:nvPr/>
        </p:nvSpPr>
        <p:spPr>
          <a:xfrm>
            <a:off x="4643252" y="1976252"/>
            <a:ext cx="1757548" cy="1757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550" name="Google Shape;550;p11"/>
          <p:cNvGrpSpPr/>
          <p:nvPr/>
        </p:nvGrpSpPr>
        <p:grpSpPr>
          <a:xfrm>
            <a:off x="1377421" y="1589499"/>
            <a:ext cx="9437158" cy="1020233"/>
            <a:chOff x="4381" y="1487729"/>
            <a:chExt cx="9437158" cy="1020233"/>
          </a:xfrm>
        </p:grpSpPr>
        <p:sp>
          <p:nvSpPr>
            <p:cNvPr id="551" name="Google Shape;551;p11"/>
            <p:cNvSpPr/>
            <p:nvPr/>
          </p:nvSpPr>
          <p:spPr>
            <a:xfrm>
              <a:off x="4381"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2" name="Google Shape;552;p11"/>
            <p:cNvSpPr txBox="1"/>
            <p:nvPr/>
          </p:nvSpPr>
          <p:spPr>
            <a:xfrm>
              <a:off x="514498"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Kick-off</a:t>
              </a:r>
            </a:p>
          </p:txBody>
        </p:sp>
        <p:sp>
          <p:nvSpPr>
            <p:cNvPr id="553" name="Google Shape;553;p11"/>
            <p:cNvSpPr/>
            <p:nvPr/>
          </p:nvSpPr>
          <p:spPr>
            <a:xfrm>
              <a:off x="2299906"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4" name="Google Shape;554;p11"/>
            <p:cNvSpPr txBox="1"/>
            <p:nvPr/>
          </p:nvSpPr>
          <p:spPr>
            <a:xfrm>
              <a:off x="2810023"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Hack, hack, hack</a:t>
              </a:r>
            </a:p>
          </p:txBody>
        </p:sp>
        <p:sp>
          <p:nvSpPr>
            <p:cNvPr id="555" name="Google Shape;555;p11"/>
            <p:cNvSpPr/>
            <p:nvPr/>
          </p:nvSpPr>
          <p:spPr>
            <a:xfrm>
              <a:off x="4595431"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6" name="Google Shape;556;p11"/>
            <p:cNvSpPr txBox="1"/>
            <p:nvPr/>
          </p:nvSpPr>
          <p:spPr>
            <a:xfrm>
              <a:off x="5105548"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Show &amp; Tell </a:t>
              </a:r>
            </a:p>
          </p:txBody>
        </p:sp>
        <p:sp>
          <p:nvSpPr>
            <p:cNvPr id="557" name="Google Shape;557;p11"/>
            <p:cNvSpPr/>
            <p:nvPr/>
          </p:nvSpPr>
          <p:spPr>
            <a:xfrm>
              <a:off x="6890956"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8" name="Google Shape;558;p11"/>
            <p:cNvSpPr txBox="1"/>
            <p:nvPr/>
          </p:nvSpPr>
          <p:spPr>
            <a:xfrm>
              <a:off x="7401073"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dirty="0">
                  <a:solidFill>
                    <a:schemeClr val="lt1"/>
                  </a:solidFill>
                  <a:latin typeface="Trebuchet MS" panose="020B0703020202090204" pitchFamily="34" charset="0"/>
                  <a:ea typeface="Calibri"/>
                  <a:cs typeface="Calibri"/>
                  <a:sym typeface="Calibri"/>
                </a:rPr>
                <a:t>Reflections &amp; </a:t>
              </a:r>
              <a:r>
                <a:rPr lang="en-GB" sz="2100" dirty="0">
                  <a:solidFill>
                    <a:schemeClr val="lt1"/>
                  </a:solidFill>
                  <a:latin typeface="Trebuchet MS" panose="020B0703020202090204" pitchFamily="34" charset="0"/>
                  <a:ea typeface="Calibri"/>
                  <a:cs typeface="Calibri"/>
                  <a:sym typeface="Calibri"/>
                </a:rPr>
                <a:t>Blog</a:t>
              </a:r>
              <a:endParaRPr lang="en-GB" dirty="0">
                <a:latin typeface="Trebuchet MS" panose="020B0703020202090204" pitchFamily="34" charset="0"/>
              </a:endParaRPr>
            </a:p>
          </p:txBody>
        </p:sp>
      </p:grpSp>
      <p:cxnSp>
        <p:nvCxnSpPr>
          <p:cNvPr id="15" name="Straight Connector 14">
            <a:extLst>
              <a:ext uri="{FF2B5EF4-FFF2-40B4-BE49-F238E27FC236}">
                <a16:creationId xmlns:a16="http://schemas.microsoft.com/office/drawing/2014/main" id="{3E75D889-6988-FF41-9085-7C36B7FC674D}"/>
              </a:ext>
            </a:extLst>
          </p:cNvPr>
          <p:cNvCxnSpPr>
            <a:cxnSpLocks/>
          </p:cNvCxnSpPr>
          <p:nvPr/>
        </p:nvCxnSpPr>
        <p:spPr>
          <a:xfrm>
            <a:off x="180365" y="1326347"/>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16" name="Title 8">
            <a:extLst>
              <a:ext uri="{FF2B5EF4-FFF2-40B4-BE49-F238E27FC236}">
                <a16:creationId xmlns:a16="http://schemas.microsoft.com/office/drawing/2014/main" id="{7D99C0BB-0A10-B246-A832-14254F9ABEEF}"/>
              </a:ext>
            </a:extLst>
          </p:cNvPr>
          <p:cNvSpPr txBox="1">
            <a:spLocks/>
          </p:cNvSpPr>
          <p:nvPr/>
        </p:nvSpPr>
        <p:spPr>
          <a:xfrm>
            <a:off x="180365" y="0"/>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Hack and Learn phases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238b8be8c7_2_7"/>
          <p:cNvSpPr txBox="1">
            <a:spLocks noGrp="1"/>
          </p:cNvSpPr>
          <p:nvPr>
            <p:ph type="title"/>
          </p:nvPr>
        </p:nvSpPr>
        <p:spPr>
          <a:xfrm>
            <a:off x="180053" y="201230"/>
            <a:ext cx="10515600" cy="6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US" sz="3300" b="1">
                <a:solidFill>
                  <a:schemeClr val="accent1"/>
                </a:solidFill>
              </a:rPr>
              <a:t>Change in ranking of country</a:t>
            </a:r>
            <a:endParaRPr sz="3300" b="1">
              <a:solidFill>
                <a:schemeClr val="accent1"/>
              </a:solidFill>
            </a:endParaRPr>
          </a:p>
        </p:txBody>
      </p:sp>
      <p:pic>
        <p:nvPicPr>
          <p:cNvPr id="197" name="Google Shape;197;g1238b8be8c7_2_7"/>
          <p:cNvPicPr preferRelativeResize="0"/>
          <p:nvPr/>
        </p:nvPicPr>
        <p:blipFill>
          <a:blip r:embed="rId3">
            <a:alphaModFix/>
          </a:blip>
          <a:stretch>
            <a:fillRect/>
          </a:stretch>
        </p:blipFill>
        <p:spPr>
          <a:xfrm>
            <a:off x="2057400" y="984825"/>
            <a:ext cx="8273549" cy="5512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65000"/>
                  <a:lumOff val="35000"/>
                </a:srgbClr>
              </a:solidFill>
              <a:effectLst/>
              <a:uLnTx/>
              <a:uFillTx/>
              <a:latin typeface="AvenirNext LT Pro Medium" panose="020B0504020202020204" pitchFamily="34" charset="0"/>
              <a:ea typeface="+mn-ea"/>
              <a:cs typeface="+mn-cs"/>
            </a:endParaRPr>
          </a:p>
        </p:txBody>
      </p:sp>
      <p:pic>
        <p:nvPicPr>
          <p:cNvPr id="1026" name="Picture 2">
            <a:extLst>
              <a:ext uri="{FF2B5EF4-FFF2-40B4-BE49-F238E27FC236}">
                <a16:creationId xmlns:a16="http://schemas.microsoft.com/office/drawing/2014/main" id="{3EAFF743-72A7-974D-A93B-7363BA2A5A5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9977"/>
          <a:stretch/>
        </p:blipFill>
        <p:spPr bwMode="auto">
          <a:xfrm>
            <a:off x="3048"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8"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37B9A7D0-AF4A-8645-A1BF-680336E14980}"/>
              </a:ext>
            </a:extLst>
          </p:cNvPr>
          <p:cNvSpPr>
            <a:spLocks noGrp="1"/>
          </p:cNvSpPr>
          <p:nvPr>
            <p:ph type="ctrTitle"/>
          </p:nvPr>
        </p:nvSpPr>
        <p:spPr>
          <a:xfrm>
            <a:off x="106325" y="5321596"/>
            <a:ext cx="7878726" cy="1400178"/>
          </a:xfrm>
          <a:solidFill>
            <a:schemeClr val="accent4">
              <a:lumMod val="50000"/>
            </a:schemeClr>
          </a:solidFill>
        </p:spPr>
        <p:txBody>
          <a:bodyPr anchor="b">
            <a:noAutofit/>
          </a:bodyPr>
          <a:lstStyle/>
          <a:p>
            <a:pPr algn="l"/>
            <a:r>
              <a:rPr lang="en-US" sz="4800">
                <a:solidFill>
                  <a:srgbClr val="FFFFFF"/>
                </a:solidFill>
              </a:rPr>
              <a:t>Hack-Team-22</a:t>
            </a:r>
            <a:br>
              <a:rPr lang="en-US" sz="4800">
                <a:solidFill>
                  <a:srgbClr val="FFFFFF"/>
                </a:solidFill>
              </a:rPr>
            </a:br>
            <a:r>
              <a:rPr lang="en-US" sz="4800">
                <a:solidFill>
                  <a:srgbClr val="FFFFFF"/>
                </a:solidFill>
              </a:rPr>
              <a:t>Village Enterprise Dib Results</a:t>
            </a:r>
            <a:endParaRPr lang="en-US" sz="4800" dirty="0">
              <a:solidFill>
                <a:srgbClr val="FFFFFF"/>
              </a:solidFill>
            </a:endParaRPr>
          </a:p>
        </p:txBody>
      </p:sp>
    </p:spTree>
    <p:extLst>
      <p:ext uri="{BB962C8B-B14F-4D97-AF65-F5344CB8AC3E}">
        <p14:creationId xmlns:p14="http://schemas.microsoft.com/office/powerpoint/2010/main" val="246548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p:txBody>
          <a:bodyPr/>
          <a:lstStyle/>
          <a:p>
            <a:r>
              <a:rPr lang="en-US" dirty="0"/>
              <a:t>About Village Enterprise</a:t>
            </a:r>
          </a:p>
        </p:txBody>
      </p:sp>
      <p:sp>
        <p:nvSpPr>
          <p:cNvPr id="3" name="Content Placeholder 2">
            <a:extLst>
              <a:ext uri="{FF2B5EF4-FFF2-40B4-BE49-F238E27FC236}">
                <a16:creationId xmlns:a16="http://schemas.microsoft.com/office/drawing/2014/main" id="{78D5DAD0-B626-C542-AB75-5D47FDCDE7AE}"/>
              </a:ext>
            </a:extLst>
          </p:cNvPr>
          <p:cNvSpPr>
            <a:spLocks noGrp="1"/>
          </p:cNvSpPr>
          <p:nvPr>
            <p:ph idx="1"/>
          </p:nvPr>
        </p:nvSpPr>
        <p:spPr>
          <a:xfrm>
            <a:off x="777242" y="1825625"/>
            <a:ext cx="10637518" cy="4667250"/>
          </a:xfrm>
        </p:spPr>
        <p:txBody>
          <a:bodyPr>
            <a:noAutofit/>
          </a:bodyPr>
          <a:lstStyle/>
          <a:p>
            <a:pPr algn="just">
              <a:lnSpc>
                <a:spcPct val="100000"/>
              </a:lnSpc>
              <a:buFont typeface="Wingdings" pitchFamily="2" charset="2"/>
              <a:buChar char="v"/>
            </a:pPr>
            <a:r>
              <a:rPr lang="en-US" sz="2100" dirty="0"/>
              <a:t>  The first-ever development impact bond (DIB) for poverty alleviation in Sub-Saharan Africa</a:t>
            </a:r>
          </a:p>
          <a:p>
            <a:pPr algn="just">
              <a:lnSpc>
                <a:spcPct val="100000"/>
              </a:lnSpc>
              <a:buFont typeface="Wingdings" pitchFamily="2" charset="2"/>
              <a:buChar char="v"/>
            </a:pPr>
            <a:r>
              <a:rPr lang="en-US" sz="2100" dirty="0"/>
              <a:t>  Launched in November 2017 and lasted for about three years</a:t>
            </a:r>
          </a:p>
          <a:p>
            <a:pPr algn="just">
              <a:lnSpc>
                <a:spcPct val="100000"/>
              </a:lnSpc>
              <a:buFont typeface="Wingdings" pitchFamily="2" charset="2"/>
              <a:buChar char="v"/>
            </a:pPr>
            <a:r>
              <a:rPr lang="en-US" sz="2100" dirty="0"/>
              <a:t>  The main target population was households living in extreme poverty (&gt; $1.90 per day)</a:t>
            </a:r>
          </a:p>
          <a:p>
            <a:pPr algn="just">
              <a:lnSpc>
                <a:spcPct val="100000"/>
              </a:lnSpc>
              <a:buFont typeface="Wingdings" pitchFamily="2" charset="2"/>
              <a:buChar char="v"/>
            </a:pPr>
            <a:r>
              <a:rPr lang="en-US" sz="2100" dirty="0"/>
              <a:t>  Goal: </a:t>
            </a:r>
          </a:p>
          <a:p>
            <a:pPr lvl="1" algn="just">
              <a:lnSpc>
                <a:spcPct val="100000"/>
              </a:lnSpc>
              <a:buFont typeface="Courier New" panose="02070309020205020404" pitchFamily="49" charset="0"/>
              <a:buChar char="o"/>
            </a:pPr>
            <a:r>
              <a:rPr lang="en-US" sz="2100" dirty="0"/>
              <a:t>  To </a:t>
            </a:r>
            <a:r>
              <a:rPr lang="en-GB" sz="2100" dirty="0"/>
              <a:t>improve the income levels of at least 12,660 (estimated 13,830) extreme poor households in rural Kenya and Uganda by creating 4,000+ sustainable microenterprises.</a:t>
            </a:r>
          </a:p>
          <a:p>
            <a:pPr algn="just">
              <a:lnSpc>
                <a:spcPct val="100000"/>
              </a:lnSpc>
              <a:buFont typeface="Wingdings" pitchFamily="2" charset="2"/>
              <a:buChar char="v"/>
            </a:pPr>
            <a:r>
              <a:rPr lang="en-GB" sz="2100" dirty="0"/>
              <a:t>  Outcome Metrics:</a:t>
            </a:r>
          </a:p>
          <a:p>
            <a:pPr lvl="1" algn="just">
              <a:lnSpc>
                <a:spcPct val="100000"/>
              </a:lnSpc>
              <a:buFont typeface="Courier New" panose="02070309020205020404" pitchFamily="49" charset="0"/>
              <a:buChar char="o"/>
            </a:pPr>
            <a:r>
              <a:rPr lang="en-GB" sz="2100" dirty="0"/>
              <a:t>  Outcome indicator 1: USD increase in monthly </a:t>
            </a:r>
            <a:r>
              <a:rPr lang="en-GB" sz="2100" b="1" dirty="0"/>
              <a:t>consumption</a:t>
            </a:r>
            <a:r>
              <a:rPr lang="en-GB" sz="2100" dirty="0"/>
              <a:t> per capita compared to control group (USD PPP 2016 units). </a:t>
            </a:r>
          </a:p>
          <a:p>
            <a:pPr lvl="1" algn="just">
              <a:lnSpc>
                <a:spcPct val="100000"/>
              </a:lnSpc>
              <a:buFont typeface="Courier New" panose="02070309020205020404" pitchFamily="49" charset="0"/>
              <a:buChar char="o"/>
            </a:pPr>
            <a:r>
              <a:rPr lang="en-GB" sz="2100" dirty="0"/>
              <a:t>  Outcome indicator 2: USD per capita </a:t>
            </a:r>
            <a:r>
              <a:rPr lang="en-GB" sz="2100" b="1" dirty="0"/>
              <a:t>increase in assets </a:t>
            </a:r>
            <a:r>
              <a:rPr lang="en-GB" sz="2100" dirty="0"/>
              <a:t>stock compared to control group (in USD PPP 2016 units). </a:t>
            </a:r>
          </a:p>
          <a:p>
            <a:pPr algn="just">
              <a:lnSpc>
                <a:spcPct val="100000"/>
              </a:lnSpc>
              <a:buFont typeface="Wingdings" pitchFamily="2" charset="2"/>
              <a:buChar char="v"/>
            </a:pPr>
            <a:endParaRPr lang="en-GB" sz="2100" dirty="0"/>
          </a:p>
        </p:txBody>
      </p:sp>
    </p:spTree>
    <p:extLst>
      <p:ext uri="{BB962C8B-B14F-4D97-AF65-F5344CB8AC3E}">
        <p14:creationId xmlns:p14="http://schemas.microsoft.com/office/powerpoint/2010/main" val="839527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777240" y="0"/>
            <a:ext cx="10637518" cy="1325563"/>
          </a:xfrm>
        </p:spPr>
        <p:txBody>
          <a:bodyPr/>
          <a:lstStyle/>
          <a:p>
            <a:r>
              <a:rPr lang="en-US" dirty="0"/>
              <a:t>What The Data was Like</a:t>
            </a:r>
          </a:p>
        </p:txBody>
      </p:sp>
      <p:pic>
        <p:nvPicPr>
          <p:cNvPr id="4" name="Content Placeholder 3">
            <a:extLst>
              <a:ext uri="{FF2B5EF4-FFF2-40B4-BE49-F238E27FC236}">
                <a16:creationId xmlns:a16="http://schemas.microsoft.com/office/drawing/2014/main" id="{49C09E97-C97E-1041-AC16-C2310B6AC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131" y="1325563"/>
            <a:ext cx="9573738" cy="5333559"/>
          </a:xfrm>
          <a:prstGeom prst="rect">
            <a:avLst/>
          </a:prstGeom>
          <a:ln>
            <a:solidFill>
              <a:schemeClr val="bg1">
                <a:lumMod val="50000"/>
              </a:schemeClr>
            </a:solidFill>
          </a:ln>
        </p:spPr>
      </p:pic>
    </p:spTree>
    <p:extLst>
      <p:ext uri="{BB962C8B-B14F-4D97-AF65-F5344CB8AC3E}">
        <p14:creationId xmlns:p14="http://schemas.microsoft.com/office/powerpoint/2010/main" val="58494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646614" y="28672"/>
            <a:ext cx="10637518" cy="1325563"/>
          </a:xfrm>
        </p:spPr>
        <p:txBody>
          <a:bodyPr/>
          <a:lstStyle/>
          <a:p>
            <a:r>
              <a:rPr lang="en-US" dirty="0"/>
              <a:t>What The Data was Like</a:t>
            </a:r>
          </a:p>
        </p:txBody>
      </p:sp>
      <p:pic>
        <p:nvPicPr>
          <p:cNvPr id="7" name="Picture 6">
            <a:extLst>
              <a:ext uri="{FF2B5EF4-FFF2-40B4-BE49-F238E27FC236}">
                <a16:creationId xmlns:a16="http://schemas.microsoft.com/office/drawing/2014/main" id="{8991F252-B13D-5249-AB46-03A736898B5E}"/>
              </a:ext>
            </a:extLst>
          </p:cNvPr>
          <p:cNvPicPr>
            <a:picLocks noChangeAspect="1"/>
          </p:cNvPicPr>
          <p:nvPr/>
        </p:nvPicPr>
        <p:blipFill>
          <a:blip r:embed="rId2"/>
          <a:stretch>
            <a:fillRect/>
          </a:stretch>
        </p:blipFill>
        <p:spPr>
          <a:xfrm>
            <a:off x="2497621" y="1220836"/>
            <a:ext cx="7133267" cy="5506534"/>
          </a:xfrm>
          <a:prstGeom prst="rect">
            <a:avLst/>
          </a:prstGeom>
        </p:spPr>
      </p:pic>
      <p:sp>
        <p:nvSpPr>
          <p:cNvPr id="8" name="Title 1">
            <a:extLst>
              <a:ext uri="{FF2B5EF4-FFF2-40B4-BE49-F238E27FC236}">
                <a16:creationId xmlns:a16="http://schemas.microsoft.com/office/drawing/2014/main" id="{F2213463-65AD-5D44-A105-DF4E91A68A0F}"/>
              </a:ext>
            </a:extLst>
          </p:cNvPr>
          <p:cNvSpPr txBox="1">
            <a:spLocks/>
          </p:cNvSpPr>
          <p:nvPr/>
        </p:nvSpPr>
        <p:spPr>
          <a:xfrm>
            <a:off x="9749053" y="2648540"/>
            <a:ext cx="2442947"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ill Sans Nova"/>
                <a:ea typeface="+mj-ea"/>
                <a:cs typeface="+mj-cs"/>
              </a:rPr>
              <a:t>Our Data Dictionary</a:t>
            </a:r>
          </a:p>
        </p:txBody>
      </p:sp>
    </p:spTree>
    <p:extLst>
      <p:ext uri="{BB962C8B-B14F-4D97-AF65-F5344CB8AC3E}">
        <p14:creationId xmlns:p14="http://schemas.microsoft.com/office/powerpoint/2010/main" val="229753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777240" y="493988"/>
            <a:ext cx="3948953" cy="5817056"/>
          </a:xfrm>
        </p:spPr>
        <p:txBody>
          <a:bodyPr anchor="ctr">
            <a:normAutofit/>
          </a:bodyPr>
          <a:lstStyle/>
          <a:p>
            <a:r>
              <a:rPr lang="en-US" sz="4400" dirty="0"/>
              <a:t>Our Task:</a:t>
            </a:r>
          </a:p>
        </p:txBody>
      </p:sp>
      <p:graphicFrame>
        <p:nvGraphicFramePr>
          <p:cNvPr id="7" name="Content Placeholder 4">
            <a:extLst>
              <a:ext uri="{FF2B5EF4-FFF2-40B4-BE49-F238E27FC236}">
                <a16:creationId xmlns:a16="http://schemas.microsoft.com/office/drawing/2014/main" id="{246E3FA3-DC6B-B39B-A799-69B9AFF6490B}"/>
              </a:ext>
            </a:extLst>
          </p:cNvPr>
          <p:cNvGraphicFramePr>
            <a:graphicFrameLocks noGrp="1"/>
          </p:cNvGraphicFramePr>
          <p:nvPr>
            <p:ph idx="1"/>
          </p:nvPr>
        </p:nvGraphicFramePr>
        <p:xfrm>
          <a:off x="3712191" y="238836"/>
          <a:ext cx="8167613" cy="611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645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777241" y="1661813"/>
            <a:ext cx="10637518" cy="1865159"/>
          </a:xfrm>
        </p:spPr>
        <p:txBody>
          <a:bodyPr>
            <a:normAutofit/>
          </a:bodyPr>
          <a:lstStyle/>
          <a:p>
            <a:r>
              <a:rPr lang="en-US" dirty="0"/>
              <a:t>What did we do?</a:t>
            </a:r>
            <a:br>
              <a:rPr lang="en-US" dirty="0"/>
            </a:br>
            <a:r>
              <a:rPr lang="en-US" dirty="0"/>
              <a:t>Our Findings</a:t>
            </a:r>
          </a:p>
        </p:txBody>
      </p:sp>
    </p:spTree>
    <p:extLst>
      <p:ext uri="{BB962C8B-B14F-4D97-AF65-F5344CB8AC3E}">
        <p14:creationId xmlns:p14="http://schemas.microsoft.com/office/powerpoint/2010/main" val="1617630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2061412" y="1070098"/>
            <a:ext cx="3948953" cy="5787902"/>
          </a:xfrm>
        </p:spPr>
        <p:txBody>
          <a:bodyPr anchor="ctr">
            <a:noAutofit/>
          </a:bodyPr>
          <a:lstStyle/>
          <a:p>
            <a:pPr>
              <a:lnSpc>
                <a:spcPct val="150000"/>
              </a:lnSpc>
            </a:pPr>
            <a:r>
              <a:rPr lang="en-GB" sz="2100" dirty="0">
                <a:latin typeface="+mn-lt"/>
              </a:rPr>
              <a:t>We didn’t want to reinvent the wheel! </a:t>
            </a:r>
            <a:br>
              <a:rPr lang="en-GB" sz="2100" dirty="0">
                <a:latin typeface="+mn-lt"/>
              </a:rPr>
            </a:br>
            <a:br>
              <a:rPr lang="en-GB" sz="2100" dirty="0">
                <a:latin typeface="+mn-lt"/>
              </a:rPr>
            </a:br>
            <a:r>
              <a:rPr lang="en-GB" sz="2100" dirty="0">
                <a:latin typeface="+mn-lt"/>
              </a:rPr>
              <a:t>We read the final report on the RCT evaluation by IDinsight team and tried to analyse in what other ways we could use the data. </a:t>
            </a:r>
            <a:br>
              <a:rPr lang="en-GB" sz="2100" dirty="0">
                <a:latin typeface="+mn-lt"/>
              </a:rPr>
            </a:br>
            <a:br>
              <a:rPr lang="en-GB" sz="2100" dirty="0">
                <a:latin typeface="+mn-lt"/>
              </a:rPr>
            </a:br>
            <a:br>
              <a:rPr lang="en-GB" sz="2100" dirty="0">
                <a:latin typeface="+mn-lt"/>
              </a:rPr>
            </a:br>
            <a:endParaRPr lang="en-US" sz="2100" dirty="0">
              <a:latin typeface="+mn-lt"/>
            </a:endParaRPr>
          </a:p>
        </p:txBody>
      </p:sp>
      <p:pic>
        <p:nvPicPr>
          <p:cNvPr id="9" name="Picture 8">
            <a:extLst>
              <a:ext uri="{FF2B5EF4-FFF2-40B4-BE49-F238E27FC236}">
                <a16:creationId xmlns:a16="http://schemas.microsoft.com/office/drawing/2014/main" id="{4A59E57A-59A4-1C44-BC0B-6679D6938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423" y="735227"/>
            <a:ext cx="3837173" cy="5387546"/>
          </a:xfrm>
          <a:prstGeom prst="rect">
            <a:avLst/>
          </a:prstGeom>
          <a:ln>
            <a:solidFill>
              <a:schemeClr val="bg1">
                <a:lumMod val="65000"/>
              </a:schemeClr>
            </a:solidFill>
          </a:ln>
        </p:spPr>
      </p:pic>
    </p:spTree>
    <p:extLst>
      <p:ext uri="{BB962C8B-B14F-4D97-AF65-F5344CB8AC3E}">
        <p14:creationId xmlns:p14="http://schemas.microsoft.com/office/powerpoint/2010/main" val="2382373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305074" y="630711"/>
            <a:ext cx="5949537" cy="6227289"/>
          </a:xfrm>
        </p:spPr>
        <p:txBody>
          <a:bodyPr anchor="ctr">
            <a:noAutofit/>
          </a:bodyPr>
          <a:lstStyle/>
          <a:p>
            <a:pPr>
              <a:lnSpc>
                <a:spcPct val="150000"/>
              </a:lnSpc>
            </a:pP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r>
              <a:rPr lang="en-GB" sz="2100" dirty="0">
                <a:latin typeface="+mn-lt"/>
              </a:rPr>
              <a:t>The report already proved that the Village Enterprise DIB had achieved positive outcomes. </a:t>
            </a:r>
            <a:br>
              <a:rPr lang="en-GB" sz="2100" dirty="0">
                <a:latin typeface="+mn-lt"/>
              </a:rPr>
            </a:br>
            <a:br>
              <a:rPr lang="en-GB" sz="2100" dirty="0">
                <a:latin typeface="+mn-lt"/>
              </a:rPr>
            </a:br>
            <a:r>
              <a:rPr lang="en-GB" sz="2100" i="1" dirty="0">
                <a:latin typeface="+mn-lt"/>
              </a:rPr>
              <a:t>The Village Enterprise program had a positive and statistically significant impact on monthly consumption for households that were offered the program. On average, </a:t>
            </a:r>
            <a:r>
              <a:rPr lang="en-GB" sz="2100" b="1" i="1" dirty="0">
                <a:latin typeface="+mn-lt"/>
              </a:rPr>
              <a:t>treatment households consumed 9.9 USD (or 6.3%) more per month than the control group.</a:t>
            </a:r>
            <a:r>
              <a:rPr lang="en-GB" sz="2100" i="1" dirty="0">
                <a:latin typeface="+mn-lt"/>
              </a:rPr>
              <a:t> Effect sizes were larger in Kenya (15.2 USD or 7.3%) than in Uganda (3.9 USD or 3.6%).</a:t>
            </a: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endParaRPr lang="en-US" sz="2100" dirty="0">
              <a:latin typeface="+mn-lt"/>
            </a:endParaRPr>
          </a:p>
        </p:txBody>
      </p:sp>
      <p:pic>
        <p:nvPicPr>
          <p:cNvPr id="6" name="Picture 5">
            <a:extLst>
              <a:ext uri="{FF2B5EF4-FFF2-40B4-BE49-F238E27FC236}">
                <a16:creationId xmlns:a16="http://schemas.microsoft.com/office/drawing/2014/main" id="{0A100D46-FE9E-6E42-880C-53D5BC475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269" y="1559712"/>
            <a:ext cx="5058073" cy="3738576"/>
          </a:xfrm>
          <a:prstGeom prst="rect">
            <a:avLst/>
          </a:prstGeom>
        </p:spPr>
      </p:pic>
    </p:spTree>
    <p:extLst>
      <p:ext uri="{BB962C8B-B14F-4D97-AF65-F5344CB8AC3E}">
        <p14:creationId xmlns:p14="http://schemas.microsoft.com/office/powerpoint/2010/main" val="1704565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273133" y="315354"/>
            <a:ext cx="5949537" cy="6227289"/>
          </a:xfrm>
        </p:spPr>
        <p:txBody>
          <a:bodyPr anchor="ctr">
            <a:noAutofit/>
          </a:bodyPr>
          <a:lstStyle/>
          <a:p>
            <a:pPr>
              <a:lnSpc>
                <a:spcPct val="150000"/>
              </a:lnSpc>
            </a:pP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r>
              <a:rPr lang="en-GB" sz="2100" i="1" dirty="0">
                <a:latin typeface="+mn-lt"/>
              </a:rPr>
              <a:t>The Village Enterprise program also had a positive and statistically significant impact on household net assets after the end of the intervention. On average, </a:t>
            </a:r>
            <a:r>
              <a:rPr lang="en-GB" sz="2100" b="1" i="1" dirty="0">
                <a:latin typeface="+mn-lt"/>
              </a:rPr>
              <a:t>households in the treatment group have USD 40.5 (or 5.8%) more in net assets than those in the control group</a:t>
            </a:r>
            <a:r>
              <a:rPr lang="en-GB" sz="2100" i="1" dirty="0">
                <a:latin typeface="+mn-lt"/>
              </a:rPr>
              <a:t>. Effect sizes were larger in Kenya (60.9 USD or 8.5%) than in Uganda (15.6 USD or 2.3%).</a:t>
            </a: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br>
              <a:rPr lang="en-GB" sz="2100" dirty="0">
                <a:latin typeface="+mn-lt"/>
              </a:rPr>
            </a:br>
            <a:endParaRPr lang="en-US" sz="2100" dirty="0">
              <a:latin typeface="+mn-lt"/>
            </a:endParaRPr>
          </a:p>
        </p:txBody>
      </p:sp>
      <p:pic>
        <p:nvPicPr>
          <p:cNvPr id="7" name="Picture 6">
            <a:extLst>
              <a:ext uri="{FF2B5EF4-FFF2-40B4-BE49-F238E27FC236}">
                <a16:creationId xmlns:a16="http://schemas.microsoft.com/office/drawing/2014/main" id="{C695B913-E47A-7246-9D3C-D0AD0F2BB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717" y="1357829"/>
            <a:ext cx="5675235" cy="4142337"/>
          </a:xfrm>
          <a:prstGeom prst="rect">
            <a:avLst/>
          </a:prstGeom>
        </p:spPr>
      </p:pic>
    </p:spTree>
    <p:extLst>
      <p:ext uri="{BB962C8B-B14F-4D97-AF65-F5344CB8AC3E}">
        <p14:creationId xmlns:p14="http://schemas.microsoft.com/office/powerpoint/2010/main" val="207891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fld id="{DE1C4AF0-AB82-6346-890A-EF599C777360}" type="slidenum">
              <a:rPr lang="en-US" smtClean="0"/>
              <a:t>4</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aphicFrame>
        <p:nvGraphicFramePr>
          <p:cNvPr id="2" name="Diagram 1">
            <a:extLst>
              <a:ext uri="{FF2B5EF4-FFF2-40B4-BE49-F238E27FC236}">
                <a16:creationId xmlns:a16="http://schemas.microsoft.com/office/drawing/2014/main" id="{9CCC1F52-5D4C-5B48-8B93-47D0DD4A3E5B}"/>
              </a:ext>
            </a:extLst>
          </p:cNvPr>
          <p:cNvGraphicFramePr/>
          <p:nvPr>
            <p:extLst>
              <p:ext uri="{D42A27DB-BD31-4B8C-83A1-F6EECF244321}">
                <p14:modId xmlns:p14="http://schemas.microsoft.com/office/powerpoint/2010/main" val="1609701246"/>
              </p:ext>
            </p:extLst>
          </p:nvPr>
        </p:nvGraphicFramePr>
        <p:xfrm>
          <a:off x="950495" y="114966"/>
          <a:ext cx="9733547" cy="6628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102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777241" y="1661813"/>
            <a:ext cx="10637518" cy="1865159"/>
          </a:xfrm>
        </p:spPr>
        <p:txBody>
          <a:bodyPr>
            <a:normAutofit/>
          </a:bodyPr>
          <a:lstStyle/>
          <a:p>
            <a:r>
              <a:rPr lang="en-US" dirty="0"/>
              <a:t>What else can we do with this dataset?</a:t>
            </a:r>
          </a:p>
        </p:txBody>
      </p:sp>
      <p:sp>
        <p:nvSpPr>
          <p:cNvPr id="3" name="Title 1">
            <a:extLst>
              <a:ext uri="{FF2B5EF4-FFF2-40B4-BE49-F238E27FC236}">
                <a16:creationId xmlns:a16="http://schemas.microsoft.com/office/drawing/2014/main" id="{C31594A0-5DC0-8745-801A-9864951AC9B6}"/>
              </a:ext>
            </a:extLst>
          </p:cNvPr>
          <p:cNvSpPr txBox="1">
            <a:spLocks/>
          </p:cNvSpPr>
          <p:nvPr/>
        </p:nvSpPr>
        <p:spPr>
          <a:xfrm>
            <a:off x="7443216" y="4033157"/>
            <a:ext cx="4337106" cy="2248890"/>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Nova"/>
                <a:ea typeface="+mj-ea"/>
                <a:cs typeface="+mj-cs"/>
              </a:rPr>
              <a:t>Quick note on ‘simulated treatment variable’: these data vis do not represent the real impact of the DIB</a:t>
            </a:r>
          </a:p>
        </p:txBody>
      </p:sp>
    </p:spTree>
    <p:extLst>
      <p:ext uri="{BB962C8B-B14F-4D97-AF65-F5344CB8AC3E}">
        <p14:creationId xmlns:p14="http://schemas.microsoft.com/office/powerpoint/2010/main" val="1897528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1162361" y="0"/>
            <a:ext cx="9867278" cy="3024311"/>
          </a:xfrm>
        </p:spPr>
        <p:txBody>
          <a:bodyPr anchor="ctr">
            <a:noAutofit/>
          </a:bodyPr>
          <a:lstStyle/>
          <a:p>
            <a:pPr algn="ctr">
              <a:lnSpc>
                <a:spcPct val="150000"/>
              </a:lnSpc>
            </a:pPr>
            <a:r>
              <a:rPr lang="en-GB" sz="2400" b="1" dirty="0">
                <a:latin typeface="+mn-lt"/>
              </a:rPr>
              <a:t>Averages are useful</a:t>
            </a:r>
            <a:br>
              <a:rPr lang="en-GB" sz="2100" dirty="0">
                <a:latin typeface="+mn-lt"/>
              </a:rPr>
            </a:br>
            <a:r>
              <a:rPr lang="en-GB" sz="2100" dirty="0">
                <a:latin typeface="+mn-lt"/>
              </a:rPr>
              <a:t>This is a ‘dot plot’. It shows the difference between averages in two different groups. </a:t>
            </a:r>
            <a:br>
              <a:rPr lang="en-GB" sz="2100" dirty="0">
                <a:latin typeface="+mn-lt"/>
              </a:rPr>
            </a:br>
            <a:r>
              <a:rPr lang="en-GB" sz="2100" dirty="0">
                <a:latin typeface="+mn-lt"/>
              </a:rPr>
              <a:t>This could be a nice way of showing differences in averages between control and treatment groups, but bringing even more information to the table</a:t>
            </a:r>
            <a:br>
              <a:rPr lang="en-GB" sz="2100" dirty="0">
                <a:latin typeface="+mn-lt"/>
              </a:rPr>
            </a:br>
            <a:endParaRPr lang="en-US" sz="2100" dirty="0">
              <a:latin typeface="+mn-lt"/>
            </a:endParaRPr>
          </a:p>
        </p:txBody>
      </p:sp>
      <p:pic>
        <p:nvPicPr>
          <p:cNvPr id="6" name="Picture 5">
            <a:extLst>
              <a:ext uri="{FF2B5EF4-FFF2-40B4-BE49-F238E27FC236}">
                <a16:creationId xmlns:a16="http://schemas.microsoft.com/office/drawing/2014/main" id="{E5AC6376-EB4F-B042-B955-BCB45E9226CA}"/>
              </a:ext>
            </a:extLst>
          </p:cNvPr>
          <p:cNvPicPr>
            <a:picLocks noChangeAspect="1"/>
          </p:cNvPicPr>
          <p:nvPr/>
        </p:nvPicPr>
        <p:blipFill>
          <a:blip r:embed="rId2"/>
          <a:stretch>
            <a:fillRect/>
          </a:stretch>
        </p:blipFill>
        <p:spPr>
          <a:xfrm>
            <a:off x="146462" y="2541995"/>
            <a:ext cx="11899075" cy="4010290"/>
          </a:xfrm>
          <a:prstGeom prst="rect">
            <a:avLst/>
          </a:prstGeom>
        </p:spPr>
      </p:pic>
    </p:spTree>
    <p:extLst>
      <p:ext uri="{BB962C8B-B14F-4D97-AF65-F5344CB8AC3E}">
        <p14:creationId xmlns:p14="http://schemas.microsoft.com/office/powerpoint/2010/main" val="1423087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1162361" y="-178130"/>
            <a:ext cx="9867278" cy="3024311"/>
          </a:xfrm>
        </p:spPr>
        <p:txBody>
          <a:bodyPr anchor="ctr">
            <a:noAutofit/>
          </a:bodyPr>
          <a:lstStyle/>
          <a:p>
            <a:pPr algn="ctr">
              <a:lnSpc>
                <a:spcPct val="150000"/>
              </a:lnSpc>
            </a:pPr>
            <a:r>
              <a:rPr lang="en-GB" sz="2400" b="1" dirty="0">
                <a:latin typeface="+mn-lt"/>
              </a:rPr>
              <a:t>Averages are useful</a:t>
            </a:r>
            <a:br>
              <a:rPr lang="en-GB" sz="2100" dirty="0">
                <a:latin typeface="+mn-lt"/>
              </a:rPr>
            </a:br>
            <a:r>
              <a:rPr lang="en-GB" sz="2100" dirty="0">
                <a:latin typeface="+mn-lt"/>
              </a:rPr>
              <a:t>We have the same graphic for household’s assets in USD values.  </a:t>
            </a:r>
            <a:br>
              <a:rPr lang="en-GB" sz="2100" dirty="0">
                <a:latin typeface="+mn-lt"/>
              </a:rPr>
            </a:br>
            <a:endParaRPr lang="en-US" sz="2100" dirty="0">
              <a:latin typeface="+mn-lt"/>
            </a:endParaRPr>
          </a:p>
        </p:txBody>
      </p:sp>
      <p:pic>
        <p:nvPicPr>
          <p:cNvPr id="4" name="Picture 3">
            <a:extLst>
              <a:ext uri="{FF2B5EF4-FFF2-40B4-BE49-F238E27FC236}">
                <a16:creationId xmlns:a16="http://schemas.microsoft.com/office/drawing/2014/main" id="{5E72BDE2-78B7-F645-A401-0EF40E9268BD}"/>
              </a:ext>
            </a:extLst>
          </p:cNvPr>
          <p:cNvPicPr>
            <a:picLocks noChangeAspect="1"/>
          </p:cNvPicPr>
          <p:nvPr/>
        </p:nvPicPr>
        <p:blipFill>
          <a:blip r:embed="rId2"/>
          <a:stretch>
            <a:fillRect/>
          </a:stretch>
        </p:blipFill>
        <p:spPr>
          <a:xfrm>
            <a:off x="0" y="2074048"/>
            <a:ext cx="12192000" cy="4253696"/>
          </a:xfrm>
          <a:prstGeom prst="rect">
            <a:avLst/>
          </a:prstGeom>
        </p:spPr>
      </p:pic>
    </p:spTree>
    <p:extLst>
      <p:ext uri="{BB962C8B-B14F-4D97-AF65-F5344CB8AC3E}">
        <p14:creationId xmlns:p14="http://schemas.microsoft.com/office/powerpoint/2010/main" val="2817597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1162361" y="843148"/>
            <a:ext cx="9867278" cy="4310743"/>
          </a:xfrm>
        </p:spPr>
        <p:txBody>
          <a:bodyPr anchor="ctr">
            <a:noAutofit/>
          </a:bodyPr>
          <a:lstStyle/>
          <a:p>
            <a:pPr algn="ctr">
              <a:lnSpc>
                <a:spcPct val="150000"/>
              </a:lnSpc>
            </a:pPr>
            <a:r>
              <a:rPr lang="en-GB" sz="2800" b="1" dirty="0">
                <a:latin typeface="+mn-lt"/>
              </a:rPr>
              <a:t>However, </a:t>
            </a:r>
            <a:br>
              <a:rPr lang="en-GB" sz="2800" b="1" dirty="0">
                <a:latin typeface="+mn-lt"/>
              </a:rPr>
            </a:br>
            <a:br>
              <a:rPr lang="en-GB" sz="2800" b="1" dirty="0">
                <a:latin typeface="+mn-lt"/>
              </a:rPr>
            </a:br>
            <a:r>
              <a:rPr lang="en-GB" sz="2800" b="1" dirty="0">
                <a:latin typeface="+mn-lt"/>
              </a:rPr>
              <a:t>averages could hide lots of details. </a:t>
            </a:r>
            <a:br>
              <a:rPr lang="en-GB" sz="2800" b="1" dirty="0">
                <a:latin typeface="+mn-lt"/>
              </a:rPr>
            </a:br>
            <a:br>
              <a:rPr lang="en-GB" sz="2800" b="1" dirty="0">
                <a:latin typeface="+mn-lt"/>
              </a:rPr>
            </a:br>
            <a:r>
              <a:rPr lang="en-GB" sz="2800" b="1" dirty="0">
                <a:latin typeface="+mn-lt"/>
              </a:rPr>
              <a:t>We therefore decided to plot distribution curves.  </a:t>
            </a:r>
            <a:br>
              <a:rPr lang="en-GB" sz="2400" dirty="0">
                <a:latin typeface="+mn-lt"/>
              </a:rPr>
            </a:br>
            <a:endParaRPr lang="en-US" sz="2400" dirty="0">
              <a:latin typeface="+mn-lt"/>
            </a:endParaRPr>
          </a:p>
        </p:txBody>
      </p:sp>
    </p:spTree>
    <p:extLst>
      <p:ext uri="{BB962C8B-B14F-4D97-AF65-F5344CB8AC3E}">
        <p14:creationId xmlns:p14="http://schemas.microsoft.com/office/powerpoint/2010/main" val="2896754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340294" y="394670"/>
            <a:ext cx="11511410" cy="651378"/>
          </a:xfrm>
        </p:spPr>
        <p:txBody>
          <a:bodyPr anchor="ctr">
            <a:noAutofit/>
          </a:bodyPr>
          <a:lstStyle/>
          <a:p>
            <a:pPr>
              <a:lnSpc>
                <a:spcPct val="100000"/>
              </a:lnSpc>
            </a:pPr>
            <a:br>
              <a:rPr lang="en-GB" sz="3000" dirty="0">
                <a:latin typeface="+mn-lt"/>
              </a:rPr>
            </a:br>
            <a:r>
              <a:rPr lang="en-GB" sz="3000" dirty="0">
                <a:latin typeface="+mn-lt"/>
              </a:rPr>
              <a:t>Distribution Curve showing Monthly Consumption in USD </a:t>
            </a:r>
            <a:br>
              <a:rPr lang="en-GB" sz="3000" dirty="0">
                <a:latin typeface="+mn-lt"/>
              </a:rPr>
            </a:br>
            <a:br>
              <a:rPr lang="en-GB" sz="3000" dirty="0">
                <a:latin typeface="+mn-lt"/>
              </a:rPr>
            </a:br>
            <a:endParaRPr lang="en-US" sz="3000" dirty="0">
              <a:latin typeface="+mn-lt"/>
            </a:endParaRPr>
          </a:p>
        </p:txBody>
      </p:sp>
      <p:pic>
        <p:nvPicPr>
          <p:cNvPr id="6" name="Picture 5">
            <a:extLst>
              <a:ext uri="{FF2B5EF4-FFF2-40B4-BE49-F238E27FC236}">
                <a16:creationId xmlns:a16="http://schemas.microsoft.com/office/drawing/2014/main" id="{58EF0E73-9482-F941-A780-48E808417CF7}"/>
              </a:ext>
            </a:extLst>
          </p:cNvPr>
          <p:cNvPicPr>
            <a:picLocks noChangeAspect="1"/>
          </p:cNvPicPr>
          <p:nvPr/>
        </p:nvPicPr>
        <p:blipFill>
          <a:blip r:embed="rId2"/>
          <a:stretch>
            <a:fillRect/>
          </a:stretch>
        </p:blipFill>
        <p:spPr>
          <a:xfrm>
            <a:off x="143778" y="1294202"/>
            <a:ext cx="11904443" cy="5188644"/>
          </a:xfrm>
          <a:prstGeom prst="rect">
            <a:avLst/>
          </a:prstGeom>
        </p:spPr>
      </p:pic>
    </p:spTree>
    <p:extLst>
      <p:ext uri="{BB962C8B-B14F-4D97-AF65-F5344CB8AC3E}">
        <p14:creationId xmlns:p14="http://schemas.microsoft.com/office/powerpoint/2010/main" val="1937261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340294" y="437003"/>
            <a:ext cx="11511410" cy="651378"/>
          </a:xfrm>
        </p:spPr>
        <p:txBody>
          <a:bodyPr anchor="ctr">
            <a:noAutofit/>
          </a:bodyPr>
          <a:lstStyle/>
          <a:p>
            <a:pPr>
              <a:lnSpc>
                <a:spcPct val="100000"/>
              </a:lnSpc>
            </a:pPr>
            <a:br>
              <a:rPr lang="en-GB" sz="3000" dirty="0">
                <a:latin typeface="+mn-lt"/>
              </a:rPr>
            </a:br>
            <a:r>
              <a:rPr lang="en-GB" sz="3000" dirty="0">
                <a:latin typeface="+mn-lt"/>
              </a:rPr>
              <a:t>Distribution Curve showing household’s assets in USD </a:t>
            </a:r>
            <a:br>
              <a:rPr lang="en-GB" sz="3000" dirty="0">
                <a:latin typeface="+mn-lt"/>
              </a:rPr>
            </a:br>
            <a:br>
              <a:rPr lang="en-GB" sz="3000" dirty="0">
                <a:latin typeface="+mn-lt"/>
              </a:rPr>
            </a:br>
            <a:endParaRPr lang="en-US" sz="3000" dirty="0">
              <a:latin typeface="+mn-lt"/>
            </a:endParaRPr>
          </a:p>
        </p:txBody>
      </p:sp>
      <p:pic>
        <p:nvPicPr>
          <p:cNvPr id="4" name="Picture 3">
            <a:extLst>
              <a:ext uri="{FF2B5EF4-FFF2-40B4-BE49-F238E27FC236}">
                <a16:creationId xmlns:a16="http://schemas.microsoft.com/office/drawing/2014/main" id="{6840F34D-FFEC-DE4B-948F-F7B60A170C36}"/>
              </a:ext>
            </a:extLst>
          </p:cNvPr>
          <p:cNvPicPr>
            <a:picLocks noChangeAspect="1"/>
          </p:cNvPicPr>
          <p:nvPr/>
        </p:nvPicPr>
        <p:blipFill rotWithShape="1">
          <a:blip r:embed="rId2"/>
          <a:srcRect t="7628" b="4496"/>
          <a:stretch/>
        </p:blipFill>
        <p:spPr>
          <a:xfrm>
            <a:off x="2435001" y="1186718"/>
            <a:ext cx="7513671" cy="5659477"/>
          </a:xfrm>
          <a:prstGeom prst="rect">
            <a:avLst/>
          </a:prstGeom>
        </p:spPr>
      </p:pic>
    </p:spTree>
    <p:extLst>
      <p:ext uri="{BB962C8B-B14F-4D97-AF65-F5344CB8AC3E}">
        <p14:creationId xmlns:p14="http://schemas.microsoft.com/office/powerpoint/2010/main" val="2142160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2487169" y="1099414"/>
            <a:ext cx="6876288" cy="4659172"/>
          </a:xfrm>
        </p:spPr>
        <p:txBody>
          <a:bodyPr anchor="ctr">
            <a:noAutofit/>
          </a:bodyPr>
          <a:lstStyle/>
          <a:p>
            <a:pPr algn="ctr">
              <a:lnSpc>
                <a:spcPct val="150000"/>
              </a:lnSpc>
            </a:pPr>
            <a:r>
              <a:rPr lang="en-GB" sz="2800" b="1" dirty="0">
                <a:latin typeface="+mn-lt"/>
              </a:rPr>
              <a:t>On Disabilities</a:t>
            </a:r>
            <a:r>
              <a:rPr lang="en-GB" sz="2800" dirty="0">
                <a:latin typeface="+mn-lt"/>
              </a:rPr>
              <a:t>:</a:t>
            </a:r>
            <a:br>
              <a:rPr lang="en-GB" sz="2800" dirty="0">
                <a:latin typeface="+mn-lt"/>
              </a:rPr>
            </a:br>
            <a:br>
              <a:rPr lang="en-GB" sz="2800" dirty="0">
                <a:latin typeface="+mn-lt"/>
              </a:rPr>
            </a:br>
            <a:r>
              <a:rPr lang="en-GB" sz="2800" dirty="0">
                <a:latin typeface="+mn-lt"/>
              </a:rPr>
              <a:t>We were struck by the percentage of households with at least one person with disability (47.4%), so we decided to explore disability</a:t>
            </a:r>
            <a:r>
              <a:rPr lang="en-GB" sz="2800">
                <a:latin typeface="+mn-lt"/>
              </a:rPr>
              <a:t> a bit more</a:t>
            </a:r>
            <a:r>
              <a:rPr lang="en-GB" sz="2800" dirty="0">
                <a:latin typeface="+mn-lt"/>
              </a:rPr>
              <a:t>. </a:t>
            </a:r>
            <a:endParaRPr lang="en-US" sz="2800" dirty="0">
              <a:latin typeface="+mn-lt"/>
            </a:endParaRPr>
          </a:p>
        </p:txBody>
      </p:sp>
    </p:spTree>
    <p:extLst>
      <p:ext uri="{BB962C8B-B14F-4D97-AF65-F5344CB8AC3E}">
        <p14:creationId xmlns:p14="http://schemas.microsoft.com/office/powerpoint/2010/main" val="2867789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96122" y="208128"/>
            <a:ext cx="5498490" cy="6441743"/>
          </a:xfrm>
        </p:spPr>
        <p:txBody>
          <a:bodyPr anchor="ctr">
            <a:noAutofit/>
          </a:bodyPr>
          <a:lstStyle/>
          <a:p>
            <a:pPr>
              <a:lnSpc>
                <a:spcPct val="150000"/>
              </a:lnSpc>
            </a:pPr>
            <a:r>
              <a:rPr lang="en-GB" sz="2100" dirty="0">
                <a:latin typeface="+mn-lt"/>
              </a:rPr>
              <a:t>This is what we already know from the </a:t>
            </a:r>
            <a:r>
              <a:rPr lang="en-GB" sz="2100" dirty="0" err="1">
                <a:latin typeface="+mn-lt"/>
              </a:rPr>
              <a:t>Idinsight</a:t>
            </a:r>
            <a:r>
              <a:rPr lang="en-GB" sz="2100" dirty="0">
                <a:latin typeface="+mn-lt"/>
              </a:rPr>
              <a:t> report. </a:t>
            </a:r>
            <a:br>
              <a:rPr lang="en-GB" sz="2100" dirty="0">
                <a:latin typeface="+mn-lt"/>
              </a:rPr>
            </a:br>
            <a:br>
              <a:rPr lang="en-GB" sz="2100" dirty="0">
                <a:latin typeface="+mn-lt"/>
              </a:rPr>
            </a:br>
            <a:r>
              <a:rPr lang="en-GB" sz="2100" i="1" dirty="0">
                <a:latin typeface="+mn-lt"/>
              </a:rPr>
              <a:t>There is no statistically significant difference in treatment effects between households that had a member with disability versus those that did not. </a:t>
            </a:r>
            <a:endParaRPr lang="en-US" sz="2100" i="1" dirty="0">
              <a:latin typeface="+mn-lt"/>
            </a:endParaRPr>
          </a:p>
        </p:txBody>
      </p:sp>
      <p:pic>
        <p:nvPicPr>
          <p:cNvPr id="19" name="Picture 18">
            <a:extLst>
              <a:ext uri="{FF2B5EF4-FFF2-40B4-BE49-F238E27FC236}">
                <a16:creationId xmlns:a16="http://schemas.microsoft.com/office/drawing/2014/main" id="{460038EA-8BA6-9642-B7F1-E70F3454ACEA}"/>
              </a:ext>
            </a:extLst>
          </p:cNvPr>
          <p:cNvPicPr>
            <a:picLocks noChangeAspect="1"/>
          </p:cNvPicPr>
          <p:nvPr/>
        </p:nvPicPr>
        <p:blipFill>
          <a:blip r:embed="rId2"/>
          <a:stretch>
            <a:fillRect/>
          </a:stretch>
        </p:blipFill>
        <p:spPr>
          <a:xfrm>
            <a:off x="5690734" y="912692"/>
            <a:ext cx="6405144" cy="5032613"/>
          </a:xfrm>
          <a:prstGeom prst="rect">
            <a:avLst/>
          </a:prstGeom>
        </p:spPr>
      </p:pic>
    </p:spTree>
    <p:extLst>
      <p:ext uri="{BB962C8B-B14F-4D97-AF65-F5344CB8AC3E}">
        <p14:creationId xmlns:p14="http://schemas.microsoft.com/office/powerpoint/2010/main" val="3735003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2733191" y="503485"/>
            <a:ext cx="6770190" cy="1467002"/>
          </a:xfrm>
        </p:spPr>
        <p:txBody>
          <a:bodyPr anchor="ctr">
            <a:noAutofit/>
          </a:bodyPr>
          <a:lstStyle/>
          <a:p>
            <a:pPr algn="ctr">
              <a:lnSpc>
                <a:spcPct val="150000"/>
              </a:lnSpc>
            </a:pPr>
            <a:r>
              <a:rPr lang="en-GB" sz="2100" dirty="0">
                <a:latin typeface="+mn-lt"/>
              </a:rPr>
              <a:t>We thought it would be a good idea to plot the distribution of household with and without disabilities together with a normal distribution and analyse the differences. </a:t>
            </a:r>
            <a:endParaRPr lang="en-US" sz="2100" dirty="0">
              <a:latin typeface="+mn-lt"/>
            </a:endParaRPr>
          </a:p>
        </p:txBody>
      </p:sp>
      <p:pic>
        <p:nvPicPr>
          <p:cNvPr id="4" name="Picture 3">
            <a:extLst>
              <a:ext uri="{FF2B5EF4-FFF2-40B4-BE49-F238E27FC236}">
                <a16:creationId xmlns:a16="http://schemas.microsoft.com/office/drawing/2014/main" id="{FEEA78D2-E512-614E-AEB3-258B43158032}"/>
              </a:ext>
            </a:extLst>
          </p:cNvPr>
          <p:cNvPicPr>
            <a:picLocks noChangeAspect="1"/>
          </p:cNvPicPr>
          <p:nvPr/>
        </p:nvPicPr>
        <p:blipFill>
          <a:blip r:embed="rId2"/>
          <a:stretch>
            <a:fillRect/>
          </a:stretch>
        </p:blipFill>
        <p:spPr>
          <a:xfrm>
            <a:off x="6118286" y="2515949"/>
            <a:ext cx="6051428" cy="4334711"/>
          </a:xfrm>
          <a:prstGeom prst="rect">
            <a:avLst/>
          </a:prstGeom>
        </p:spPr>
      </p:pic>
      <p:pic>
        <p:nvPicPr>
          <p:cNvPr id="7" name="Picture 6">
            <a:extLst>
              <a:ext uri="{FF2B5EF4-FFF2-40B4-BE49-F238E27FC236}">
                <a16:creationId xmlns:a16="http://schemas.microsoft.com/office/drawing/2014/main" id="{99CEDBC8-696A-DD4E-96D0-9B7A6549DB84}"/>
              </a:ext>
            </a:extLst>
          </p:cNvPr>
          <p:cNvPicPr>
            <a:picLocks noChangeAspect="1"/>
          </p:cNvPicPr>
          <p:nvPr/>
        </p:nvPicPr>
        <p:blipFill>
          <a:blip r:embed="rId3"/>
          <a:stretch>
            <a:fillRect/>
          </a:stretch>
        </p:blipFill>
        <p:spPr>
          <a:xfrm>
            <a:off x="4228" y="2557926"/>
            <a:ext cx="6091772" cy="4300074"/>
          </a:xfrm>
          <a:prstGeom prst="rect">
            <a:avLst/>
          </a:prstGeom>
        </p:spPr>
      </p:pic>
    </p:spTree>
    <p:extLst>
      <p:ext uri="{BB962C8B-B14F-4D97-AF65-F5344CB8AC3E}">
        <p14:creationId xmlns:p14="http://schemas.microsoft.com/office/powerpoint/2010/main" val="3484188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777241" y="1661813"/>
            <a:ext cx="10637518" cy="1865159"/>
          </a:xfrm>
        </p:spPr>
        <p:txBody>
          <a:bodyPr>
            <a:normAutofit/>
          </a:bodyPr>
          <a:lstStyle/>
          <a:p>
            <a:r>
              <a:rPr lang="en-US" dirty="0"/>
              <a:t>Opportunities for the future</a:t>
            </a:r>
          </a:p>
        </p:txBody>
      </p:sp>
    </p:spTree>
    <p:extLst>
      <p:ext uri="{BB962C8B-B14F-4D97-AF65-F5344CB8AC3E}">
        <p14:creationId xmlns:p14="http://schemas.microsoft.com/office/powerpoint/2010/main" val="288098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5</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214651" y="117478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244623"/>
            <a:ext cx="7295050" cy="810694"/>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Our Slack channels</a:t>
            </a:r>
          </a:p>
        </p:txBody>
      </p:sp>
      <p:pic>
        <p:nvPicPr>
          <p:cNvPr id="3" name="Picture 2">
            <a:extLst>
              <a:ext uri="{FF2B5EF4-FFF2-40B4-BE49-F238E27FC236}">
                <a16:creationId xmlns:a16="http://schemas.microsoft.com/office/drawing/2014/main" id="{CCB18BFD-0A70-9E48-B2CE-0566679FBED4}"/>
              </a:ext>
            </a:extLst>
          </p:cNvPr>
          <p:cNvPicPr>
            <a:picLocks noChangeAspect="1"/>
          </p:cNvPicPr>
          <p:nvPr/>
        </p:nvPicPr>
        <p:blipFill rotWithShape="1">
          <a:blip r:embed="rId2">
            <a:extLst>
              <a:ext uri="{28A0092B-C50C-407E-A947-70E740481C1C}">
                <a14:useLocalDpi xmlns:a14="http://schemas.microsoft.com/office/drawing/2010/main" val="0"/>
              </a:ext>
            </a:extLst>
          </a:blip>
          <a:srcRect l="22188"/>
          <a:stretch/>
        </p:blipFill>
        <p:spPr>
          <a:xfrm>
            <a:off x="389222" y="1661331"/>
            <a:ext cx="4159048" cy="3273574"/>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8EF277C2-120C-5D4A-92D7-63A925AC3B74}"/>
              </a:ext>
            </a:extLst>
          </p:cNvPr>
          <p:cNvPicPr>
            <a:picLocks noChangeAspect="1"/>
          </p:cNvPicPr>
          <p:nvPr/>
        </p:nvPicPr>
        <p:blipFill rotWithShape="1">
          <a:blip r:embed="rId3">
            <a:extLst>
              <a:ext uri="{28A0092B-C50C-407E-A947-70E740481C1C}">
                <a14:useLocalDpi xmlns:a14="http://schemas.microsoft.com/office/drawing/2010/main" val="0"/>
              </a:ext>
            </a:extLst>
          </a:blip>
          <a:srcRect l="22506"/>
          <a:stretch/>
        </p:blipFill>
        <p:spPr>
          <a:xfrm>
            <a:off x="1700866" y="2704189"/>
            <a:ext cx="4334745" cy="3429000"/>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C78D6972-8CFD-A347-AA60-9645C692D475}"/>
              </a:ext>
            </a:extLst>
          </p:cNvPr>
          <p:cNvPicPr>
            <a:picLocks noChangeAspect="1"/>
          </p:cNvPicPr>
          <p:nvPr/>
        </p:nvPicPr>
        <p:blipFill rotWithShape="1">
          <a:blip r:embed="rId4">
            <a:extLst>
              <a:ext uri="{28A0092B-C50C-407E-A947-70E740481C1C}">
                <a14:useLocalDpi xmlns:a14="http://schemas.microsoft.com/office/drawing/2010/main" val="0"/>
              </a:ext>
            </a:extLst>
          </a:blip>
          <a:srcRect l="22863"/>
          <a:stretch/>
        </p:blipFill>
        <p:spPr>
          <a:xfrm>
            <a:off x="4266291" y="3276957"/>
            <a:ext cx="4334745" cy="3444915"/>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37940744-2F9D-2744-8ED9-8E38EA0791C1}"/>
              </a:ext>
            </a:extLst>
          </p:cNvPr>
          <p:cNvPicPr>
            <a:picLocks noChangeAspect="1"/>
          </p:cNvPicPr>
          <p:nvPr/>
        </p:nvPicPr>
        <p:blipFill rotWithShape="1">
          <a:blip r:embed="rId5">
            <a:extLst>
              <a:ext uri="{28A0092B-C50C-407E-A947-70E740481C1C}">
                <a14:useLocalDpi xmlns:a14="http://schemas.microsoft.com/office/drawing/2010/main" val="0"/>
              </a:ext>
            </a:extLst>
          </a:blip>
          <a:srcRect l="21849"/>
          <a:stretch/>
        </p:blipFill>
        <p:spPr>
          <a:xfrm>
            <a:off x="6721090" y="2666866"/>
            <a:ext cx="4445371" cy="3503645"/>
          </a:xfrm>
          <a:prstGeom prst="rect">
            <a:avLst/>
          </a:prstGeom>
          <a:ln>
            <a:solidFill>
              <a:schemeClr val="bg1">
                <a:lumMod val="85000"/>
              </a:schemeClr>
            </a:solidFill>
          </a:ln>
        </p:spPr>
      </p:pic>
      <p:pic>
        <p:nvPicPr>
          <p:cNvPr id="18" name="Picture 17">
            <a:extLst>
              <a:ext uri="{FF2B5EF4-FFF2-40B4-BE49-F238E27FC236}">
                <a16:creationId xmlns:a16="http://schemas.microsoft.com/office/drawing/2014/main" id="{C58FAFCA-D48A-804E-8547-9EEDF57EED02}"/>
              </a:ext>
            </a:extLst>
          </p:cNvPr>
          <p:cNvPicPr>
            <a:picLocks noChangeAspect="1"/>
          </p:cNvPicPr>
          <p:nvPr/>
        </p:nvPicPr>
        <p:blipFill rotWithShape="1">
          <a:blip r:embed="rId6">
            <a:extLst>
              <a:ext uri="{28A0092B-C50C-407E-A947-70E740481C1C}">
                <a14:useLocalDpi xmlns:a14="http://schemas.microsoft.com/office/drawing/2010/main" val="0"/>
              </a:ext>
            </a:extLst>
          </a:blip>
          <a:srcRect l="22088"/>
          <a:stretch/>
        </p:blipFill>
        <p:spPr>
          <a:xfrm>
            <a:off x="7948055" y="1417836"/>
            <a:ext cx="4159048" cy="3279901"/>
          </a:xfrm>
          <a:prstGeom prst="rect">
            <a:avLst/>
          </a:prstGeom>
          <a:ln>
            <a:solidFill>
              <a:schemeClr val="bg1">
                <a:lumMod val="85000"/>
              </a:schemeClr>
            </a:solidFill>
          </a:ln>
        </p:spPr>
      </p:pic>
    </p:spTree>
    <p:extLst>
      <p:ext uri="{BB962C8B-B14F-4D97-AF65-F5344CB8AC3E}">
        <p14:creationId xmlns:p14="http://schemas.microsoft.com/office/powerpoint/2010/main" val="8191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1341120" y="1587094"/>
            <a:ext cx="9509759" cy="5270906"/>
          </a:xfrm>
        </p:spPr>
        <p:txBody>
          <a:bodyPr anchor="ctr">
            <a:noAutofit/>
          </a:bodyPr>
          <a:lstStyle/>
          <a:p>
            <a:pPr algn="ctr">
              <a:lnSpc>
                <a:spcPct val="150000"/>
              </a:lnSpc>
            </a:pPr>
            <a:r>
              <a:rPr lang="en-GB" sz="2800" dirty="0">
                <a:latin typeface="+mn-lt"/>
              </a:rPr>
              <a:t>1. Reusing data on consumption (what are families consuming?) Connecting with the literature on desirables and non-desirables consumption. </a:t>
            </a:r>
            <a:br>
              <a:rPr lang="en-GB" sz="2800" dirty="0">
                <a:latin typeface="+mn-lt"/>
              </a:rPr>
            </a:br>
            <a:br>
              <a:rPr lang="en-GB" sz="2800" dirty="0">
                <a:latin typeface="+mn-lt"/>
              </a:rPr>
            </a:br>
            <a:r>
              <a:rPr lang="en-GB" sz="2800" dirty="0">
                <a:latin typeface="+mn-lt"/>
              </a:rPr>
              <a:t>2. Understanding a bit more about regional disparities (how did the project performed in different regions from Kenya? And different regions from Uganda?</a:t>
            </a:r>
            <a:br>
              <a:rPr lang="en-GB" sz="2800" dirty="0">
                <a:latin typeface="+mn-lt"/>
              </a:rPr>
            </a:br>
            <a:br>
              <a:rPr lang="en-GB" sz="2800" dirty="0">
                <a:latin typeface="+mn-lt"/>
              </a:rPr>
            </a:br>
            <a:br>
              <a:rPr lang="en-GB" sz="2800" dirty="0">
                <a:latin typeface="+mn-lt"/>
              </a:rPr>
            </a:br>
            <a:endParaRPr lang="en-US" sz="2800" dirty="0">
              <a:latin typeface="+mn-lt"/>
            </a:endParaRPr>
          </a:p>
        </p:txBody>
      </p:sp>
    </p:spTree>
    <p:extLst>
      <p:ext uri="{BB962C8B-B14F-4D97-AF65-F5344CB8AC3E}">
        <p14:creationId xmlns:p14="http://schemas.microsoft.com/office/powerpoint/2010/main" val="1163075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Gill Sans Nova"/>
              <a:ea typeface="+mn-ea"/>
              <a:cs typeface="+mn-cs"/>
            </a:endParaRPr>
          </a:p>
        </p:txBody>
      </p:sp>
      <p:pic>
        <p:nvPicPr>
          <p:cNvPr id="6" name="Picture 5">
            <a:extLst>
              <a:ext uri="{FF2B5EF4-FFF2-40B4-BE49-F238E27FC236}">
                <a16:creationId xmlns:a16="http://schemas.microsoft.com/office/drawing/2014/main" id="{0A898620-2ADF-ED4D-8C0C-D3354443C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08" y="1635399"/>
            <a:ext cx="8620983" cy="4878215"/>
          </a:xfrm>
          <a:prstGeom prst="rect">
            <a:avLst/>
          </a:prstGeom>
        </p:spPr>
      </p:pic>
      <p:sp>
        <p:nvSpPr>
          <p:cNvPr id="9" name="Title 1">
            <a:extLst>
              <a:ext uri="{FF2B5EF4-FFF2-40B4-BE49-F238E27FC236}">
                <a16:creationId xmlns:a16="http://schemas.microsoft.com/office/drawing/2014/main" id="{BAF37D6B-605C-364F-9E29-D114B8487950}"/>
              </a:ext>
            </a:extLst>
          </p:cNvPr>
          <p:cNvSpPr>
            <a:spLocks noGrp="1"/>
          </p:cNvSpPr>
          <p:nvPr>
            <p:ph type="title"/>
          </p:nvPr>
        </p:nvSpPr>
        <p:spPr>
          <a:xfrm>
            <a:off x="1954183" y="809027"/>
            <a:ext cx="8283632" cy="1325563"/>
          </a:xfrm>
        </p:spPr>
        <p:txBody>
          <a:bodyPr>
            <a:normAutofit fontScale="90000"/>
          </a:bodyPr>
          <a:lstStyle/>
          <a:p>
            <a:pPr algn="ctr"/>
            <a:r>
              <a:rPr lang="en-US" dirty="0"/>
              <a:t>You can reuse our code</a:t>
            </a:r>
            <a:br>
              <a:rPr lang="en-US" dirty="0"/>
            </a:br>
            <a:br>
              <a:rPr lang="en-US" dirty="0"/>
            </a:br>
            <a:endParaRPr lang="en-US" dirty="0"/>
          </a:p>
        </p:txBody>
      </p:sp>
    </p:spTree>
    <p:extLst>
      <p:ext uri="{BB962C8B-B14F-4D97-AF65-F5344CB8AC3E}">
        <p14:creationId xmlns:p14="http://schemas.microsoft.com/office/powerpoint/2010/main" val="2828277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F179-7C5E-F843-B3B7-2E3C9F61F562}"/>
              </a:ext>
            </a:extLst>
          </p:cNvPr>
          <p:cNvSpPr>
            <a:spLocks noGrp="1"/>
          </p:cNvSpPr>
          <p:nvPr>
            <p:ph type="title"/>
          </p:nvPr>
        </p:nvSpPr>
        <p:spPr>
          <a:xfrm>
            <a:off x="1954184" y="2103437"/>
            <a:ext cx="8283632" cy="1325563"/>
          </a:xfrm>
        </p:spPr>
        <p:txBody>
          <a:bodyPr>
            <a:normAutofit fontScale="90000"/>
          </a:bodyPr>
          <a:lstStyle/>
          <a:p>
            <a:pPr algn="ctr"/>
            <a:r>
              <a:rPr lang="en-US" dirty="0"/>
              <a:t>Thank you!</a:t>
            </a:r>
            <a:br>
              <a:rPr lang="en-US" dirty="0"/>
            </a:br>
            <a:br>
              <a:rPr lang="en-US" dirty="0"/>
            </a:br>
            <a:r>
              <a:rPr lang="en-US" dirty="0"/>
              <a:t>Happy to hear your feedback and questions</a:t>
            </a:r>
          </a:p>
        </p:txBody>
      </p:sp>
    </p:spTree>
    <p:extLst>
      <p:ext uri="{BB962C8B-B14F-4D97-AF65-F5344CB8AC3E}">
        <p14:creationId xmlns:p14="http://schemas.microsoft.com/office/powerpoint/2010/main" val="2260865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C8E9F-7557-6E44-BCF6-3E3487F9208C}"/>
              </a:ext>
            </a:extLst>
          </p:cNvPr>
          <p:cNvSpPr>
            <a:spLocks noGrp="1"/>
          </p:cNvSpPr>
          <p:nvPr>
            <p:ph type="ctrTitle"/>
          </p:nvPr>
        </p:nvSpPr>
        <p:spPr>
          <a:xfrm>
            <a:off x="612329" y="2421735"/>
            <a:ext cx="10967341" cy="1619913"/>
          </a:xfrm>
        </p:spPr>
        <p:txBody>
          <a:bodyPr>
            <a:normAutofit/>
          </a:bodyPr>
          <a:lstStyle/>
          <a:p>
            <a:r>
              <a:rPr lang="en-US" sz="4400" dirty="0">
                <a:solidFill>
                  <a:srgbClr val="002147"/>
                </a:solidFill>
                <a:latin typeface="Trebuchet MS"/>
              </a:rPr>
              <a:t>The Education Outcomes Fund challenge</a:t>
            </a:r>
            <a:endParaRPr lang="en-US" sz="3200" dirty="0">
              <a:solidFill>
                <a:srgbClr val="00629B"/>
              </a:solidFill>
              <a:latin typeface="Trebuchet MS"/>
            </a:endParaRPr>
          </a:p>
        </p:txBody>
      </p:sp>
      <p:pic>
        <p:nvPicPr>
          <p:cNvPr id="4" name="Picture 3">
            <a:extLst>
              <a:ext uri="{FF2B5EF4-FFF2-40B4-BE49-F238E27FC236}">
                <a16:creationId xmlns:a16="http://schemas.microsoft.com/office/drawing/2014/main" id="{11A3EC4B-232D-D84F-A8BA-6AF054327B9C}"/>
              </a:ext>
            </a:extLst>
          </p:cNvPr>
          <p:cNvPicPr>
            <a:picLocks noChangeAspect="1"/>
          </p:cNvPicPr>
          <p:nvPr/>
        </p:nvPicPr>
        <p:blipFill rotWithShape="1">
          <a:blip r:embed="rId3">
            <a:extLst>
              <a:ext uri="{28A0092B-C50C-407E-A947-70E740481C1C}">
                <a14:useLocalDpi xmlns:a14="http://schemas.microsoft.com/office/drawing/2010/main" val="0"/>
              </a:ext>
            </a:extLst>
          </a:blip>
          <a:srcRect t="32375" r="8400" b="30426"/>
          <a:stretch/>
        </p:blipFill>
        <p:spPr>
          <a:xfrm>
            <a:off x="2348484" y="3677511"/>
            <a:ext cx="5234940" cy="2125882"/>
          </a:xfrm>
          <a:prstGeom prst="rect">
            <a:avLst/>
          </a:prstGeom>
        </p:spPr>
      </p:pic>
    </p:spTree>
    <p:extLst>
      <p:ext uri="{BB962C8B-B14F-4D97-AF65-F5344CB8AC3E}">
        <p14:creationId xmlns:p14="http://schemas.microsoft.com/office/powerpoint/2010/main" val="579263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fld id="{DE1C4AF0-AB82-6346-890A-EF599C777360}" type="slidenum">
              <a:rPr lang="en-US" smtClean="0"/>
              <a:t>54</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is the Education Outcomes Fund (EOF)?</a:t>
            </a:r>
          </a:p>
        </p:txBody>
      </p:sp>
      <p:pic>
        <p:nvPicPr>
          <p:cNvPr id="3" name="Picture 2">
            <a:extLst>
              <a:ext uri="{FF2B5EF4-FFF2-40B4-BE49-F238E27FC236}">
                <a16:creationId xmlns:a16="http://schemas.microsoft.com/office/drawing/2014/main" id="{7D3BFE4B-DA4B-D045-8B51-A1B2C0AF56E2}"/>
              </a:ext>
            </a:extLst>
          </p:cNvPr>
          <p:cNvPicPr>
            <a:picLocks noChangeAspect="1"/>
          </p:cNvPicPr>
          <p:nvPr/>
        </p:nvPicPr>
        <p:blipFill rotWithShape="1">
          <a:blip r:embed="rId3">
            <a:extLst>
              <a:ext uri="{28A0092B-C50C-407E-A947-70E740481C1C}">
                <a14:useLocalDpi xmlns:a14="http://schemas.microsoft.com/office/drawing/2010/main" val="0"/>
              </a:ext>
            </a:extLst>
          </a:blip>
          <a:srcRect t="23683" b="13273"/>
          <a:stretch/>
        </p:blipFill>
        <p:spPr>
          <a:xfrm>
            <a:off x="1" y="1619480"/>
            <a:ext cx="12191999" cy="4757643"/>
          </a:xfrm>
          <a:prstGeom prst="rect">
            <a:avLst/>
          </a:prstGeom>
        </p:spPr>
      </p:pic>
      <p:sp>
        <p:nvSpPr>
          <p:cNvPr id="6" name="Rectangle 5">
            <a:extLst>
              <a:ext uri="{FF2B5EF4-FFF2-40B4-BE49-F238E27FC236}">
                <a16:creationId xmlns:a16="http://schemas.microsoft.com/office/drawing/2014/main" id="{1B9ADE9B-9A44-AB42-949E-D823BA9B3977}"/>
              </a:ext>
            </a:extLst>
          </p:cNvPr>
          <p:cNvSpPr/>
          <p:nvPr/>
        </p:nvSpPr>
        <p:spPr>
          <a:xfrm>
            <a:off x="1780673" y="2022411"/>
            <a:ext cx="3616624" cy="341696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a:t>The Education Outcomes Fund (EOF) is an ambitious effort to significantly improve learning and employment outcomes by tying funding to measurable results. Through a partnership model, we bring together governments, donors, implementing partners, and investors to achieve concrete targets for learning, skill development, and employment. Using our global platform, we are scaling up results-based financing in education, with the aim of improving the effectiveness of spending and transforming the lives of 10 million children and youth</a:t>
            </a:r>
            <a:r>
              <a:rPr lang="en-GB" dirty="0"/>
              <a:t>.</a:t>
            </a:r>
          </a:p>
        </p:txBody>
      </p:sp>
    </p:spTree>
    <p:extLst>
      <p:ext uri="{BB962C8B-B14F-4D97-AF65-F5344CB8AC3E}">
        <p14:creationId xmlns:p14="http://schemas.microsoft.com/office/powerpoint/2010/main" val="3960817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55</a:t>
            </a:fld>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was our challenge?</a:t>
            </a:r>
          </a:p>
        </p:txBody>
      </p:sp>
      <p:pic>
        <p:nvPicPr>
          <p:cNvPr id="1028" name="Picture 4" descr="SAP Business Analytics Solutions | SAP BI &amp; Analytics Services">
            <a:extLst>
              <a:ext uri="{FF2B5EF4-FFF2-40B4-BE49-F238E27FC236}">
                <a16:creationId xmlns:a16="http://schemas.microsoft.com/office/drawing/2014/main" id="{58873989-464A-B14B-9626-B9AC68BFE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58" y="1856121"/>
            <a:ext cx="6124074" cy="408271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8">
            <a:extLst>
              <a:ext uri="{FF2B5EF4-FFF2-40B4-BE49-F238E27FC236}">
                <a16:creationId xmlns:a16="http://schemas.microsoft.com/office/drawing/2014/main" id="{E7E6DB05-2521-D047-BE60-C5B336E45E4E}"/>
              </a:ext>
            </a:extLst>
          </p:cNvPr>
          <p:cNvSpPr txBox="1">
            <a:spLocks/>
          </p:cNvSpPr>
          <p:nvPr/>
        </p:nvSpPr>
        <p:spPr>
          <a:xfrm>
            <a:off x="6484868" y="2295943"/>
            <a:ext cx="5707132"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Let’s design a data platform for EOF!</a:t>
            </a:r>
          </a:p>
        </p:txBody>
      </p:sp>
    </p:spTree>
    <p:extLst>
      <p:ext uri="{BB962C8B-B14F-4D97-AF65-F5344CB8AC3E}">
        <p14:creationId xmlns:p14="http://schemas.microsoft.com/office/powerpoint/2010/main" val="1347887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did we do?</a:t>
            </a:r>
          </a:p>
        </p:txBody>
      </p:sp>
      <p:sp>
        <p:nvSpPr>
          <p:cNvPr id="2" name="Rectangle 1">
            <a:extLst>
              <a:ext uri="{FF2B5EF4-FFF2-40B4-BE49-F238E27FC236}">
                <a16:creationId xmlns:a16="http://schemas.microsoft.com/office/drawing/2014/main" id="{8526126B-D9B0-2549-951E-253E8DDED1BE}"/>
              </a:ext>
            </a:extLst>
          </p:cNvPr>
          <p:cNvSpPr/>
          <p:nvPr/>
        </p:nvSpPr>
        <p:spPr>
          <a:xfrm>
            <a:off x="583389" y="3671721"/>
            <a:ext cx="2298032" cy="21656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latin typeface="Trebuchet MS" panose="020B0703020202090204" pitchFamily="34" charset="0"/>
              </a:rPr>
              <a:t>Providers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2222235" y="1026712"/>
            <a:ext cx="7747529"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We thought of use cases to create a set of reporting forms.  </a:t>
            </a:r>
          </a:p>
        </p:txBody>
      </p:sp>
      <p:sp>
        <p:nvSpPr>
          <p:cNvPr id="7" name="Rectangle 6">
            <a:extLst>
              <a:ext uri="{FF2B5EF4-FFF2-40B4-BE49-F238E27FC236}">
                <a16:creationId xmlns:a16="http://schemas.microsoft.com/office/drawing/2014/main" id="{30EE5DE5-3A27-E640-85EC-2FD014637E14}"/>
              </a:ext>
            </a:extLst>
          </p:cNvPr>
          <p:cNvSpPr/>
          <p:nvPr/>
        </p:nvSpPr>
        <p:spPr>
          <a:xfrm>
            <a:off x="3593957" y="3671721"/>
            <a:ext cx="2298032" cy="21656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latin typeface="Trebuchet MS" panose="020B0703020202090204" pitchFamily="34" charset="0"/>
              </a:rPr>
              <a:t>Evaluators</a:t>
            </a:r>
          </a:p>
        </p:txBody>
      </p:sp>
      <p:sp>
        <p:nvSpPr>
          <p:cNvPr id="11" name="Rectangle 10">
            <a:extLst>
              <a:ext uri="{FF2B5EF4-FFF2-40B4-BE49-F238E27FC236}">
                <a16:creationId xmlns:a16="http://schemas.microsoft.com/office/drawing/2014/main" id="{29DB0A9A-0197-7645-8FCB-661ABB0F92D8}"/>
              </a:ext>
            </a:extLst>
          </p:cNvPr>
          <p:cNvSpPr/>
          <p:nvPr/>
        </p:nvSpPr>
        <p:spPr>
          <a:xfrm>
            <a:off x="6604525" y="3671720"/>
            <a:ext cx="2298032" cy="21656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latin typeface="Trebuchet MS" panose="020B0703020202090204" pitchFamily="34" charset="0"/>
              </a:rPr>
              <a:t>Investors</a:t>
            </a:r>
          </a:p>
        </p:txBody>
      </p:sp>
      <p:sp>
        <p:nvSpPr>
          <p:cNvPr id="12" name="Rectangle 11">
            <a:extLst>
              <a:ext uri="{FF2B5EF4-FFF2-40B4-BE49-F238E27FC236}">
                <a16:creationId xmlns:a16="http://schemas.microsoft.com/office/drawing/2014/main" id="{2C9FE492-4C59-BA42-B778-A5210B94432C}"/>
              </a:ext>
            </a:extLst>
          </p:cNvPr>
          <p:cNvSpPr/>
          <p:nvPr/>
        </p:nvSpPr>
        <p:spPr>
          <a:xfrm>
            <a:off x="9615093" y="3671720"/>
            <a:ext cx="2298032" cy="21656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latin typeface="Trebuchet MS" panose="020B0703020202090204" pitchFamily="34" charset="0"/>
              </a:rPr>
              <a:t>General overview of data platform</a:t>
            </a:r>
          </a:p>
        </p:txBody>
      </p:sp>
    </p:spTree>
    <p:extLst>
      <p:ext uri="{BB962C8B-B14F-4D97-AF65-F5344CB8AC3E}">
        <p14:creationId xmlns:p14="http://schemas.microsoft.com/office/powerpoint/2010/main" val="1953969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Providers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319505" y="2032294"/>
            <a:ext cx="6569396"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We designed a form that providers would fill in to report on their services.  </a:t>
            </a:r>
          </a:p>
        </p:txBody>
      </p:sp>
      <p:pic>
        <p:nvPicPr>
          <p:cNvPr id="2050" name="Picture 2" descr="Online form filling, and submission work - SEOClerks">
            <a:extLst>
              <a:ext uri="{FF2B5EF4-FFF2-40B4-BE49-F238E27FC236}">
                <a16:creationId xmlns:a16="http://schemas.microsoft.com/office/drawing/2014/main" id="{ECC246FE-DCA0-6647-8C0C-DEBFDD11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981" y="2048480"/>
            <a:ext cx="4483513" cy="2992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08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CC38B-6D3A-7040-92E3-3B746A278A56}"/>
              </a:ext>
            </a:extLst>
          </p:cNvPr>
          <p:cNvPicPr>
            <a:picLocks noChangeAspect="1"/>
          </p:cNvPicPr>
          <p:nvPr/>
        </p:nvPicPr>
        <p:blipFill rotWithShape="1">
          <a:blip r:embed="rId2">
            <a:extLst>
              <a:ext uri="{28A0092B-C50C-407E-A947-70E740481C1C}">
                <a14:useLocalDpi xmlns:a14="http://schemas.microsoft.com/office/drawing/2010/main" val="0"/>
              </a:ext>
            </a:extLst>
          </a:blip>
          <a:srcRect b="13228"/>
          <a:stretch/>
        </p:blipFill>
        <p:spPr>
          <a:xfrm>
            <a:off x="302973" y="1"/>
            <a:ext cx="11586054" cy="6858000"/>
          </a:xfrm>
          <a:prstGeom prst="rect">
            <a:avLst/>
          </a:prstGeom>
        </p:spPr>
      </p:pic>
    </p:spTree>
    <p:extLst>
      <p:ext uri="{BB962C8B-B14F-4D97-AF65-F5344CB8AC3E}">
        <p14:creationId xmlns:p14="http://schemas.microsoft.com/office/powerpoint/2010/main" val="2172536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Evaluators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787253" y="2032294"/>
            <a:ext cx="6569396"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We designed a form that evaluators would fill in to report on outcome achievements.  </a:t>
            </a:r>
          </a:p>
        </p:txBody>
      </p:sp>
      <p:pic>
        <p:nvPicPr>
          <p:cNvPr id="4098" name="Picture 2" descr="2018: time to update the DAC evaluation criteria? | ODI: Think change">
            <a:extLst>
              <a:ext uri="{FF2B5EF4-FFF2-40B4-BE49-F238E27FC236}">
                <a16:creationId xmlns:a16="http://schemas.microsoft.com/office/drawing/2014/main" id="{BDE55458-8F2B-7148-B9D4-8AEBF97553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78" r="21940"/>
          <a:stretch/>
        </p:blipFill>
        <p:spPr bwMode="auto">
          <a:xfrm>
            <a:off x="7643813" y="1716479"/>
            <a:ext cx="3691021" cy="342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99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subTitle" idx="1"/>
          </p:nvPr>
        </p:nvSpPr>
        <p:spPr>
          <a:xfrm>
            <a:off x="4175760" y="2416714"/>
            <a:ext cx="7268496" cy="2024572"/>
          </a:xfrm>
          <a:prstGeom prst="rect">
            <a:avLst/>
          </a:prstGeom>
          <a:solidFill>
            <a:schemeClr val="lt1"/>
          </a:solidFill>
          <a:ln>
            <a:noFill/>
          </a:ln>
        </p:spPr>
        <p:txBody>
          <a:bodyPr spcFirstLastPara="1" wrap="square" lIns="109710" tIns="54840" rIns="109710" bIns="54840" anchor="ctr" anchorCtr="0">
            <a:normAutofit/>
          </a:bodyPr>
          <a:lstStyle/>
          <a:p>
            <a:pPr marL="0" indent="0">
              <a:spcBef>
                <a:spcPts val="0"/>
              </a:spcBef>
              <a:buClr>
                <a:srgbClr val="3F3F3F"/>
              </a:buClr>
              <a:buSzPts val="1800"/>
            </a:pPr>
            <a:r>
              <a:rPr lang="en-US" sz="2160" b="0" dirty="0">
                <a:solidFill>
                  <a:srgbClr val="3F3F3F"/>
                </a:solidFill>
              </a:rPr>
              <a:t>INDIGO </a:t>
            </a:r>
            <a:endParaRPr lang="en-US" dirty="0"/>
          </a:p>
          <a:p>
            <a:pPr marL="0" indent="0">
              <a:spcBef>
                <a:spcPts val="0"/>
              </a:spcBef>
              <a:buClr>
                <a:srgbClr val="3F3F3F"/>
              </a:buClr>
              <a:buSzPts val="1800"/>
            </a:pPr>
            <a:r>
              <a:rPr lang="en-US" sz="2160" b="0" dirty="0">
                <a:solidFill>
                  <a:srgbClr val="3F3F3F"/>
                </a:solidFill>
              </a:rPr>
              <a:t>Hack and Learn - Show and Tell session</a:t>
            </a:r>
            <a:br>
              <a:rPr lang="en-US" sz="2160" b="0" dirty="0">
                <a:solidFill>
                  <a:srgbClr val="3F3F3F"/>
                </a:solidFill>
              </a:rPr>
            </a:br>
            <a:r>
              <a:rPr lang="en-US" sz="2160" dirty="0">
                <a:solidFill>
                  <a:srgbClr val="3F3F3F"/>
                </a:solidFill>
              </a:rPr>
              <a:t>Social outcomes metrics and SDGs</a:t>
            </a:r>
          </a:p>
          <a:p>
            <a:pPr marL="0" indent="0">
              <a:spcBef>
                <a:spcPts val="0"/>
              </a:spcBef>
              <a:buClr>
                <a:srgbClr val="3F3F3F"/>
              </a:buClr>
              <a:buSzPts val="1800"/>
            </a:pPr>
            <a:r>
              <a:rPr lang="en-US" sz="2160" dirty="0">
                <a:solidFill>
                  <a:srgbClr val="FF0000"/>
                </a:solidFill>
              </a:rPr>
              <a:t>Challenge #19</a:t>
            </a:r>
            <a:endParaRPr lang="en-US" dirty="0">
              <a:solidFill>
                <a:srgbClr val="FF0000"/>
              </a:solidFill>
            </a:endParaRPr>
          </a:p>
        </p:txBody>
      </p:sp>
      <p:pic>
        <p:nvPicPr>
          <p:cNvPr id="84" name="Google Shape;84;p1"/>
          <p:cNvPicPr preferRelativeResize="0"/>
          <p:nvPr/>
        </p:nvPicPr>
        <p:blipFill rotWithShape="1">
          <a:blip r:embed="rId3">
            <a:alphaModFix/>
          </a:blip>
          <a:srcRect/>
          <a:stretch/>
        </p:blipFill>
        <p:spPr>
          <a:xfrm>
            <a:off x="617386" y="2645843"/>
            <a:ext cx="2774603" cy="1772490"/>
          </a:xfrm>
          <a:prstGeom prst="rect">
            <a:avLst/>
          </a:prstGeom>
          <a:noFill/>
          <a:ln>
            <a:noFill/>
          </a:ln>
        </p:spPr>
      </p:pic>
      <p:pic>
        <p:nvPicPr>
          <p:cNvPr id="85" name="Google Shape;85;p1"/>
          <p:cNvPicPr preferRelativeResize="0"/>
          <p:nvPr/>
        </p:nvPicPr>
        <p:blipFill rotWithShape="1">
          <a:blip r:embed="rId4">
            <a:alphaModFix/>
          </a:blip>
          <a:srcRect/>
          <a:stretch/>
        </p:blipFill>
        <p:spPr>
          <a:xfrm>
            <a:off x="627189" y="1872593"/>
            <a:ext cx="2013889" cy="1476384"/>
          </a:xfrm>
          <a:prstGeom prst="rect">
            <a:avLst/>
          </a:prstGeom>
          <a:noFill/>
          <a:ln>
            <a:noFill/>
          </a:ln>
        </p:spPr>
      </p:pic>
      <p:pic>
        <p:nvPicPr>
          <p:cNvPr id="3" name="Imagem 2" descr="Logotipo&#10;&#10;Descrição gerada automaticamente">
            <a:extLst>
              <a:ext uri="{FF2B5EF4-FFF2-40B4-BE49-F238E27FC236}">
                <a16:creationId xmlns:a16="http://schemas.microsoft.com/office/drawing/2014/main" id="{FC99083D-C08D-4328-8B04-816A49C27129}"/>
              </a:ext>
            </a:extLst>
          </p:cNvPr>
          <p:cNvPicPr>
            <a:picLocks noChangeAspect="1"/>
          </p:cNvPicPr>
          <p:nvPr/>
        </p:nvPicPr>
        <p:blipFill rotWithShape="1">
          <a:blip r:embed="rId5"/>
          <a:srcRect l="10109" t="26025" r="14579" b="34665"/>
          <a:stretch/>
        </p:blipFill>
        <p:spPr>
          <a:xfrm>
            <a:off x="627190" y="4529364"/>
            <a:ext cx="2774604" cy="702302"/>
          </a:xfrm>
          <a:prstGeom prst="rect">
            <a:avLst/>
          </a:prstGeom>
        </p:spPr>
      </p:pic>
      <p:pic>
        <p:nvPicPr>
          <p:cNvPr id="8" name="Picture 4">
            <a:extLst>
              <a:ext uri="{FF2B5EF4-FFF2-40B4-BE49-F238E27FC236}">
                <a16:creationId xmlns:a16="http://schemas.microsoft.com/office/drawing/2014/main" id="{EFE1A34F-152E-499E-94EE-0E8A1325B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07758"/>
            <a:ext cx="2398478" cy="980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5E695-DE67-6440-AAA1-83BD0E4C6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05" y="0"/>
            <a:ext cx="10954389" cy="6858000"/>
          </a:xfrm>
          <a:prstGeom prst="rect">
            <a:avLst/>
          </a:prstGeom>
        </p:spPr>
      </p:pic>
    </p:spTree>
    <p:extLst>
      <p:ext uri="{BB962C8B-B14F-4D97-AF65-F5344CB8AC3E}">
        <p14:creationId xmlns:p14="http://schemas.microsoft.com/office/powerpoint/2010/main" val="4211110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Investors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319505" y="2032294"/>
            <a:ext cx="6569396"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We designed a form that investors would fill in to report on costs and invested funds.  </a:t>
            </a:r>
          </a:p>
        </p:txBody>
      </p:sp>
      <p:pic>
        <p:nvPicPr>
          <p:cNvPr id="6146" name="Picture 2" descr="21,070 Return On Investment Stock Photos, Pictures &amp; Royalty-Free Images -  iStock">
            <a:extLst>
              <a:ext uri="{FF2B5EF4-FFF2-40B4-BE49-F238E27FC236}">
                <a16:creationId xmlns:a16="http://schemas.microsoft.com/office/drawing/2014/main" id="{11163EA8-D81C-0643-A560-C9829BE88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817" y="1829324"/>
            <a:ext cx="3995925" cy="319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55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5BEDA-353A-DD4D-8C6E-9AE8B2CC4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23" y="342900"/>
            <a:ext cx="6530176" cy="476250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1284BA4D-1827-6248-860E-8040F0F84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727" y="1652909"/>
            <a:ext cx="6292052" cy="5033642"/>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A8B0A98F-9C58-5D48-ACE7-3DD20E658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452" y="2433958"/>
            <a:ext cx="4148523" cy="4424042"/>
          </a:xfrm>
          <a:prstGeom prst="rect">
            <a:avLst/>
          </a:prstGeom>
          <a:ln>
            <a:solidFill>
              <a:schemeClr val="bg1">
                <a:lumMod val="85000"/>
              </a:schemeClr>
            </a:solidFill>
          </a:ln>
        </p:spPr>
      </p:pic>
    </p:spTree>
    <p:extLst>
      <p:ext uri="{BB962C8B-B14F-4D97-AF65-F5344CB8AC3E}">
        <p14:creationId xmlns:p14="http://schemas.microsoft.com/office/powerpoint/2010/main" val="245861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General overview of the platform</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319505" y="2032294"/>
            <a:ext cx="6189579"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We thought how all these forms could come together and feed a data platform for EOF</a:t>
            </a:r>
          </a:p>
        </p:txBody>
      </p:sp>
      <p:pic>
        <p:nvPicPr>
          <p:cNvPr id="9218" name="Picture 2" descr="GDC Data Portal | NCI Genomic Data Commons">
            <a:extLst>
              <a:ext uri="{FF2B5EF4-FFF2-40B4-BE49-F238E27FC236}">
                <a16:creationId xmlns:a16="http://schemas.microsoft.com/office/drawing/2014/main" id="{9D0C0F19-17B7-2C48-9CDD-CBCA7B91F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9084" y="2170916"/>
            <a:ext cx="5402434" cy="265479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9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69513-3E27-7D47-9851-4084A45ED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17145" cy="6858000"/>
          </a:xfrm>
          <a:prstGeom prst="rect">
            <a:avLst/>
          </a:prstGeom>
        </p:spPr>
      </p:pic>
    </p:spTree>
    <p:extLst>
      <p:ext uri="{BB962C8B-B14F-4D97-AF65-F5344CB8AC3E}">
        <p14:creationId xmlns:p14="http://schemas.microsoft.com/office/powerpoint/2010/main" val="3651956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E4FF7-DC12-354B-A852-B1AA07D69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973"/>
            <a:ext cx="12192000" cy="6786053"/>
          </a:xfrm>
          <a:prstGeom prst="rect">
            <a:avLst/>
          </a:prstGeom>
        </p:spPr>
      </p:pic>
    </p:spTree>
    <p:extLst>
      <p:ext uri="{BB962C8B-B14F-4D97-AF65-F5344CB8AC3E}">
        <p14:creationId xmlns:p14="http://schemas.microsoft.com/office/powerpoint/2010/main" val="1899165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Next steps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319505" y="2032293"/>
            <a:ext cx="6189579" cy="3863171"/>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All invited to contribute and co-produce a blog post (to be discussed at next peer learning session on 26 May)</a:t>
            </a:r>
          </a:p>
        </p:txBody>
      </p:sp>
      <p:pic>
        <p:nvPicPr>
          <p:cNvPr id="3" name="Picture 2">
            <a:extLst>
              <a:ext uri="{FF2B5EF4-FFF2-40B4-BE49-F238E27FC236}">
                <a16:creationId xmlns:a16="http://schemas.microsoft.com/office/drawing/2014/main" id="{577853C5-941A-804B-95D4-7213FF94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157" y="1804736"/>
            <a:ext cx="5342338" cy="4319337"/>
          </a:xfrm>
          <a:prstGeom prst="rect">
            <a:avLst/>
          </a:prstGeom>
          <a:ln>
            <a:solidFill>
              <a:schemeClr val="bg1">
                <a:lumMod val="75000"/>
              </a:schemeClr>
            </a:solidFill>
          </a:ln>
        </p:spPr>
      </p:pic>
    </p:spTree>
    <p:extLst>
      <p:ext uri="{BB962C8B-B14F-4D97-AF65-F5344CB8AC3E}">
        <p14:creationId xmlns:p14="http://schemas.microsoft.com/office/powerpoint/2010/main" val="3350839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Next steps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143873" y="2032294"/>
            <a:ext cx="6189579" cy="2793412"/>
          </a:xfrm>
          <a:prstGeom prst="rect">
            <a:avLst/>
          </a:prstGeom>
        </p:spPr>
        <p:txBody>
          <a:bodyPr vert="horz" lIns="91440" tIns="45720" rIns="91440" bIns="45720" rtlCol="0" anchor="ctr">
            <a:normAutofit fontScale="92500" lnSpcReduction="10000"/>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Our Slack channels will remain open for those who want to keep working and/or keep in touch with their team</a:t>
            </a:r>
          </a:p>
        </p:txBody>
      </p:sp>
      <p:pic>
        <p:nvPicPr>
          <p:cNvPr id="4" name="Picture 3">
            <a:extLst>
              <a:ext uri="{FF2B5EF4-FFF2-40B4-BE49-F238E27FC236}">
                <a16:creationId xmlns:a16="http://schemas.microsoft.com/office/drawing/2014/main" id="{9EA28182-3220-F84D-9D3D-EC48D0132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52" y="1732548"/>
            <a:ext cx="5539043" cy="4097518"/>
          </a:xfrm>
          <a:prstGeom prst="rect">
            <a:avLst/>
          </a:prstGeom>
          <a:ln>
            <a:solidFill>
              <a:schemeClr val="bg1">
                <a:lumMod val="75000"/>
              </a:schemeClr>
            </a:solidFill>
          </a:ln>
        </p:spPr>
      </p:pic>
    </p:spTree>
    <p:extLst>
      <p:ext uri="{BB962C8B-B14F-4D97-AF65-F5344CB8AC3E}">
        <p14:creationId xmlns:p14="http://schemas.microsoft.com/office/powerpoint/2010/main" val="1798713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Next steps</a:t>
            </a:r>
          </a:p>
        </p:txBody>
      </p:sp>
      <p:sp>
        <p:nvSpPr>
          <p:cNvPr id="6" name="Title 8">
            <a:extLst>
              <a:ext uri="{FF2B5EF4-FFF2-40B4-BE49-F238E27FC236}">
                <a16:creationId xmlns:a16="http://schemas.microsoft.com/office/drawing/2014/main" id="{9E2E4F92-DE8F-8D4C-BE59-1B0BB05D505C}"/>
              </a:ext>
            </a:extLst>
          </p:cNvPr>
          <p:cNvSpPr txBox="1">
            <a:spLocks/>
          </p:cNvSpPr>
          <p:nvPr/>
        </p:nvSpPr>
        <p:spPr>
          <a:xfrm>
            <a:off x="433430" y="1713754"/>
            <a:ext cx="4981580"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Social Outcomes Conference 2022. Let’s think of an INDIGO panel!</a:t>
            </a:r>
          </a:p>
        </p:txBody>
      </p:sp>
      <p:pic>
        <p:nvPicPr>
          <p:cNvPr id="3" name="Picture 2">
            <a:extLst>
              <a:ext uri="{FF2B5EF4-FFF2-40B4-BE49-F238E27FC236}">
                <a16:creationId xmlns:a16="http://schemas.microsoft.com/office/drawing/2014/main" id="{BCCD4979-4ADB-DF4A-8263-1D0B20C66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6093" y="1748939"/>
            <a:ext cx="6023476" cy="4283241"/>
          </a:xfrm>
          <a:prstGeom prst="rect">
            <a:avLst/>
          </a:prstGeom>
          <a:ln>
            <a:solidFill>
              <a:schemeClr val="bg1">
                <a:lumMod val="75000"/>
              </a:schemeClr>
            </a:solidFill>
          </a:ln>
        </p:spPr>
      </p:pic>
      <p:sp>
        <p:nvSpPr>
          <p:cNvPr id="7" name="Title 8">
            <a:extLst>
              <a:ext uri="{FF2B5EF4-FFF2-40B4-BE49-F238E27FC236}">
                <a16:creationId xmlns:a16="http://schemas.microsoft.com/office/drawing/2014/main" id="{42403B20-F8B0-5B08-5712-FBBF755F95DB}"/>
              </a:ext>
            </a:extLst>
          </p:cNvPr>
          <p:cNvSpPr txBox="1">
            <a:spLocks/>
          </p:cNvSpPr>
          <p:nvPr/>
        </p:nvSpPr>
        <p:spPr>
          <a:xfrm>
            <a:off x="322304" y="3946836"/>
            <a:ext cx="5203830" cy="2793412"/>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7030A0"/>
                </a:solidFill>
                <a:latin typeface="Trebuchet MS Regular"/>
                <a:ea typeface="Lato"/>
                <a:cs typeface="Lato"/>
              </a:rPr>
              <a:t>Next Hack and Learn: September 2022</a:t>
            </a:r>
            <a:endParaRPr lang="en-GB" dirty="0">
              <a:solidFill>
                <a:srgbClr val="7030A0"/>
              </a:solidFill>
              <a:latin typeface="Trebuchet MS Regular" panose="020B0603020202020204" pitchFamily="34" charset="0"/>
            </a:endParaRPr>
          </a:p>
        </p:txBody>
      </p:sp>
    </p:spTree>
    <p:extLst>
      <p:ext uri="{BB962C8B-B14F-4D97-AF65-F5344CB8AC3E}">
        <p14:creationId xmlns:p14="http://schemas.microsoft.com/office/powerpoint/2010/main" val="320758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66287"/>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The challenge:</a:t>
            </a:r>
            <a:endParaRPr sz="1680" kern="0" dirty="0">
              <a:solidFill>
                <a:srgbClr val="000000"/>
              </a:solidFill>
              <a:latin typeface="Arial"/>
              <a:cs typeface="Arial"/>
              <a:sym typeface="Arial"/>
            </a:endParaRPr>
          </a:p>
        </p:txBody>
      </p:sp>
      <p:pic>
        <p:nvPicPr>
          <p:cNvPr id="9" name="Google Shape;722;p19">
            <a:extLst>
              <a:ext uri="{FF2B5EF4-FFF2-40B4-BE49-F238E27FC236}">
                <a16:creationId xmlns:a16="http://schemas.microsoft.com/office/drawing/2014/main" id="{38898B87-A117-4B3F-BC5E-33C7EC8CC454}"/>
              </a:ext>
            </a:extLst>
          </p:cNvPr>
          <p:cNvPicPr preferRelativeResize="0"/>
          <p:nvPr/>
        </p:nvPicPr>
        <p:blipFill rotWithShape="1">
          <a:blip r:embed="rId3">
            <a:alphaModFix/>
          </a:blip>
          <a:srcRect l="3460" r="3293"/>
          <a:stretch/>
        </p:blipFill>
        <p:spPr>
          <a:xfrm>
            <a:off x="6382024" y="2805858"/>
            <a:ext cx="4945655" cy="2765208"/>
          </a:xfrm>
          <a:prstGeom prst="rect">
            <a:avLst/>
          </a:prstGeom>
          <a:noFill/>
          <a:ln>
            <a:noFill/>
          </a:ln>
        </p:spPr>
      </p:pic>
      <p:sp>
        <p:nvSpPr>
          <p:cNvPr id="10" name="Google Shape;93;p2">
            <a:extLst>
              <a:ext uri="{FF2B5EF4-FFF2-40B4-BE49-F238E27FC236}">
                <a16:creationId xmlns:a16="http://schemas.microsoft.com/office/drawing/2014/main" id="{CE7E3DA0-2E93-4BE8-B4D3-9F4656B146EE}"/>
              </a:ext>
            </a:extLst>
          </p:cNvPr>
          <p:cNvSpPr txBox="1"/>
          <p:nvPr/>
        </p:nvSpPr>
        <p:spPr>
          <a:xfrm>
            <a:off x="609600" y="2035591"/>
            <a:ext cx="5261065" cy="406217"/>
          </a:xfrm>
          <a:prstGeom prst="rect">
            <a:avLst/>
          </a:prstGeom>
          <a:noFill/>
          <a:ln>
            <a:noFill/>
          </a:ln>
        </p:spPr>
        <p:txBody>
          <a:bodyPr spcFirstLastPara="1" wrap="square" lIns="109710" tIns="54840" rIns="109710" bIns="54840" anchor="t" anchorCtr="0">
            <a:spAutoFit/>
          </a:bodyPr>
          <a:lstStyle/>
          <a:p>
            <a:pPr algn="ctr" defTabSz="1097280">
              <a:buClr>
                <a:srgbClr val="000000"/>
              </a:buClr>
            </a:pPr>
            <a:r>
              <a:rPr lang="en-US" sz="1920" b="1" u="sng" kern="0" dirty="0">
                <a:solidFill>
                  <a:srgbClr val="C00000"/>
                </a:solidFill>
                <a:latin typeface="Verdana"/>
                <a:ea typeface="Verdana"/>
                <a:cs typeface="Verdana"/>
                <a:sym typeface="Verdana"/>
              </a:rPr>
              <a:t>Social Impact Bonds</a:t>
            </a:r>
            <a:endParaRPr sz="1920" u="sng" kern="0" dirty="0">
              <a:solidFill>
                <a:srgbClr val="000000"/>
              </a:solidFill>
              <a:latin typeface="Arial"/>
              <a:cs typeface="Arial"/>
              <a:sym typeface="Arial"/>
            </a:endParaRPr>
          </a:p>
        </p:txBody>
      </p:sp>
      <p:sp>
        <p:nvSpPr>
          <p:cNvPr id="11" name="Google Shape;93;p2">
            <a:extLst>
              <a:ext uri="{FF2B5EF4-FFF2-40B4-BE49-F238E27FC236}">
                <a16:creationId xmlns:a16="http://schemas.microsoft.com/office/drawing/2014/main" id="{8EAE35C5-4752-4999-948D-959B8B0A31A0}"/>
              </a:ext>
            </a:extLst>
          </p:cNvPr>
          <p:cNvSpPr txBox="1"/>
          <p:nvPr/>
        </p:nvSpPr>
        <p:spPr>
          <a:xfrm>
            <a:off x="5870666" y="2032325"/>
            <a:ext cx="5711735" cy="406217"/>
          </a:xfrm>
          <a:prstGeom prst="rect">
            <a:avLst/>
          </a:prstGeom>
          <a:noFill/>
          <a:ln>
            <a:noFill/>
          </a:ln>
        </p:spPr>
        <p:txBody>
          <a:bodyPr spcFirstLastPara="1" wrap="square" lIns="109710" tIns="54840" rIns="109710" bIns="54840" anchor="t" anchorCtr="0">
            <a:spAutoFit/>
          </a:bodyPr>
          <a:lstStyle/>
          <a:p>
            <a:pPr algn="ctr" defTabSz="1097280">
              <a:buClr>
                <a:srgbClr val="000000"/>
              </a:buClr>
            </a:pPr>
            <a:r>
              <a:rPr lang="en-US" sz="1920" b="1" u="sng" kern="0" dirty="0">
                <a:solidFill>
                  <a:srgbClr val="C00000"/>
                </a:solidFill>
                <a:latin typeface="Verdana"/>
                <a:ea typeface="Verdana"/>
                <a:cs typeface="Verdana"/>
                <a:sym typeface="Verdana"/>
              </a:rPr>
              <a:t>Sustainable Development Goals</a:t>
            </a:r>
            <a:endParaRPr sz="1920" u="sng" kern="0" dirty="0">
              <a:solidFill>
                <a:srgbClr val="000000"/>
              </a:solidFill>
              <a:latin typeface="Arial"/>
              <a:cs typeface="Arial"/>
              <a:sym typeface="Arial"/>
            </a:endParaRPr>
          </a:p>
        </p:txBody>
      </p:sp>
      <p:grpSp>
        <p:nvGrpSpPr>
          <p:cNvPr id="5" name="Agrupar 4">
            <a:extLst>
              <a:ext uri="{FF2B5EF4-FFF2-40B4-BE49-F238E27FC236}">
                <a16:creationId xmlns:a16="http://schemas.microsoft.com/office/drawing/2014/main" id="{3CB0A478-04CB-467F-BF46-C5D57259527C}"/>
              </a:ext>
            </a:extLst>
          </p:cNvPr>
          <p:cNvGrpSpPr/>
          <p:nvPr/>
        </p:nvGrpSpPr>
        <p:grpSpPr>
          <a:xfrm>
            <a:off x="678180" y="2698093"/>
            <a:ext cx="5114107" cy="3122578"/>
            <a:chOff x="122463" y="2125985"/>
            <a:chExt cx="4039512" cy="2466450"/>
          </a:xfrm>
        </p:grpSpPr>
        <p:pic>
          <p:nvPicPr>
            <p:cNvPr id="8" name="Picture 2">
              <a:extLst>
                <a:ext uri="{FF2B5EF4-FFF2-40B4-BE49-F238E27FC236}">
                  <a16:creationId xmlns:a16="http://schemas.microsoft.com/office/drawing/2014/main" id="{66ADD2FF-B550-4034-AE85-E0EEE00C86D5}"/>
                </a:ext>
              </a:extLst>
            </p:cNvPr>
            <p:cNvPicPr>
              <a:picLocks noChangeAspect="1"/>
            </p:cNvPicPr>
            <p:nvPr/>
          </p:nvPicPr>
          <p:blipFill rotWithShape="1">
            <a:blip r:embed="rId4"/>
            <a:srcRect l="4233" t="55183" r="8134" b="16278"/>
            <a:stretch/>
          </p:blipFill>
          <p:spPr>
            <a:xfrm>
              <a:off x="130628" y="3396343"/>
              <a:ext cx="3976007" cy="845925"/>
            </a:xfrm>
            <a:prstGeom prst="rect">
              <a:avLst/>
            </a:prstGeom>
          </p:spPr>
        </p:pic>
        <p:pic>
          <p:nvPicPr>
            <p:cNvPr id="12" name="Picture 2">
              <a:extLst>
                <a:ext uri="{FF2B5EF4-FFF2-40B4-BE49-F238E27FC236}">
                  <a16:creationId xmlns:a16="http://schemas.microsoft.com/office/drawing/2014/main" id="{0B98FEF3-7E5B-472D-85B6-BE3BEC65A74D}"/>
                </a:ext>
              </a:extLst>
            </p:cNvPr>
            <p:cNvPicPr>
              <a:picLocks noChangeAspect="1"/>
            </p:cNvPicPr>
            <p:nvPr/>
          </p:nvPicPr>
          <p:blipFill rotWithShape="1">
            <a:blip r:embed="rId4"/>
            <a:srcRect l="4233" t="7286" r="8134" b="64175"/>
            <a:stretch/>
          </p:blipFill>
          <p:spPr>
            <a:xfrm>
              <a:off x="122463" y="2125985"/>
              <a:ext cx="3976007" cy="845925"/>
            </a:xfrm>
            <a:prstGeom prst="rect">
              <a:avLst/>
            </a:prstGeom>
          </p:spPr>
        </p:pic>
        <p:pic>
          <p:nvPicPr>
            <p:cNvPr id="13" name="Picture 2">
              <a:extLst>
                <a:ext uri="{FF2B5EF4-FFF2-40B4-BE49-F238E27FC236}">
                  <a16:creationId xmlns:a16="http://schemas.microsoft.com/office/drawing/2014/main" id="{3B46F2D6-26E4-43B1-B377-12A6CF5D5AF6}"/>
                </a:ext>
              </a:extLst>
            </p:cNvPr>
            <p:cNvPicPr>
              <a:picLocks noChangeAspect="1"/>
            </p:cNvPicPr>
            <p:nvPr/>
          </p:nvPicPr>
          <p:blipFill rotWithShape="1">
            <a:blip r:embed="rId4"/>
            <a:srcRect l="4233" t="92326" r="8134"/>
            <a:stretch/>
          </p:blipFill>
          <p:spPr>
            <a:xfrm>
              <a:off x="185968" y="4364977"/>
              <a:ext cx="3976007" cy="227458"/>
            </a:xfrm>
            <a:prstGeom prst="rect">
              <a:avLst/>
            </a:prstGeom>
          </p:spPr>
        </p:pic>
        <p:sp>
          <p:nvSpPr>
            <p:cNvPr id="15" name="CaixaDeTexto 14">
              <a:extLst>
                <a:ext uri="{FF2B5EF4-FFF2-40B4-BE49-F238E27FC236}">
                  <a16:creationId xmlns:a16="http://schemas.microsoft.com/office/drawing/2014/main" id="{A6815B41-E873-4701-8D52-84BDF411FB47}"/>
                </a:ext>
              </a:extLst>
            </p:cNvPr>
            <p:cNvSpPr txBox="1"/>
            <p:nvPr/>
          </p:nvSpPr>
          <p:spPr>
            <a:xfrm>
              <a:off x="1298120" y="3034320"/>
              <a:ext cx="1624692" cy="277140"/>
            </a:xfrm>
            <a:prstGeom prst="rect">
              <a:avLst/>
            </a:prstGeom>
            <a:noFill/>
          </p:spPr>
          <p:txBody>
            <a:bodyPr wrap="square">
              <a:spAutoFit/>
            </a:bodyPr>
            <a:lstStyle/>
            <a:p>
              <a:pPr algn="ctr" defTabSz="1097280">
                <a:buClr>
                  <a:srgbClr val="000000"/>
                </a:buClr>
              </a:pPr>
              <a:r>
                <a:rPr lang="en-US" sz="1680" b="1" kern="0" dirty="0">
                  <a:solidFill>
                    <a:srgbClr val="C00000"/>
                  </a:solidFill>
                  <a:latin typeface="Verdana"/>
                  <a:ea typeface="Verdana"/>
                  <a:cs typeface="Verdana"/>
                  <a:sym typeface="Verdana"/>
                </a:rPr>
                <a:t>Beneficiaries</a:t>
              </a:r>
              <a:endParaRPr lang="pt-BR" sz="1680" kern="0" dirty="0">
                <a:solidFill>
                  <a:srgbClr val="000000"/>
                </a:solidFill>
                <a:latin typeface="Arial"/>
                <a:cs typeface="Arial"/>
                <a:sym typeface="Arial"/>
              </a:endParaRPr>
            </a:p>
          </p:txBody>
        </p:sp>
      </p:grpSp>
      <p:sp>
        <p:nvSpPr>
          <p:cNvPr id="7" name="Seta: Curva para Baixo 6">
            <a:extLst>
              <a:ext uri="{FF2B5EF4-FFF2-40B4-BE49-F238E27FC236}">
                <a16:creationId xmlns:a16="http://schemas.microsoft.com/office/drawing/2014/main" id="{EDA1AFEB-485B-4921-BC10-0A1819F0543C}"/>
              </a:ext>
            </a:extLst>
          </p:cNvPr>
          <p:cNvSpPr/>
          <p:nvPr/>
        </p:nvSpPr>
        <p:spPr>
          <a:xfrm>
            <a:off x="3568338" y="1192339"/>
            <a:ext cx="4820194" cy="75859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000000"/>
              </a:solidFill>
              <a:latin typeface="Arial"/>
              <a:sym typeface="Arial"/>
            </a:endParaRPr>
          </a:p>
        </p:txBody>
      </p:sp>
    </p:spTree>
    <p:extLst>
      <p:ext uri="{BB962C8B-B14F-4D97-AF65-F5344CB8AC3E}">
        <p14:creationId xmlns:p14="http://schemas.microsoft.com/office/powerpoint/2010/main" val="368721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Objective:</a:t>
            </a:r>
            <a:endParaRPr sz="1680" kern="0" dirty="0">
              <a:solidFill>
                <a:srgbClr val="000000"/>
              </a:solidFill>
              <a:latin typeface="Arial"/>
              <a:cs typeface="Arial"/>
              <a:sym typeface="Arial"/>
            </a:endParaRPr>
          </a:p>
        </p:txBody>
      </p:sp>
      <p:grpSp>
        <p:nvGrpSpPr>
          <p:cNvPr id="4" name="Agrupar 3">
            <a:extLst>
              <a:ext uri="{FF2B5EF4-FFF2-40B4-BE49-F238E27FC236}">
                <a16:creationId xmlns:a16="http://schemas.microsoft.com/office/drawing/2014/main" id="{BC608A51-D047-4224-90A7-3CA5DAA4BB9E}"/>
              </a:ext>
            </a:extLst>
          </p:cNvPr>
          <p:cNvGrpSpPr/>
          <p:nvPr/>
        </p:nvGrpSpPr>
        <p:grpSpPr>
          <a:xfrm>
            <a:off x="3313472" y="1153053"/>
            <a:ext cx="7347995" cy="4009460"/>
            <a:chOff x="720664" y="840168"/>
            <a:chExt cx="7631398" cy="4164100"/>
          </a:xfrm>
        </p:grpSpPr>
        <p:pic>
          <p:nvPicPr>
            <p:cNvPr id="19" name="Imagem 18">
              <a:extLst>
                <a:ext uri="{FF2B5EF4-FFF2-40B4-BE49-F238E27FC236}">
                  <a16:creationId xmlns:a16="http://schemas.microsoft.com/office/drawing/2014/main" id="{26F97368-558E-4B84-A7F3-F5DE1AB6C1F5}"/>
                </a:ext>
              </a:extLst>
            </p:cNvPr>
            <p:cNvPicPr>
              <a:picLocks noChangeAspect="1"/>
            </p:cNvPicPr>
            <p:nvPr/>
          </p:nvPicPr>
          <p:blipFill>
            <a:blip r:embed="rId3">
              <a:alphaModFix amt="32000"/>
            </a:blip>
            <a:stretch>
              <a:fillRect/>
            </a:stretch>
          </p:blipFill>
          <p:spPr>
            <a:xfrm>
              <a:off x="1769153" y="840168"/>
              <a:ext cx="6582909" cy="4164100"/>
            </a:xfrm>
            <a:prstGeom prst="rect">
              <a:avLst/>
            </a:prstGeom>
          </p:spPr>
        </p:pic>
        <p:pic>
          <p:nvPicPr>
            <p:cNvPr id="23" name="Imagem 22">
              <a:extLst>
                <a:ext uri="{FF2B5EF4-FFF2-40B4-BE49-F238E27FC236}">
                  <a16:creationId xmlns:a16="http://schemas.microsoft.com/office/drawing/2014/main" id="{455276A1-9C21-4CA1-8254-DA8F352CBD82}"/>
                </a:ext>
              </a:extLst>
            </p:cNvPr>
            <p:cNvPicPr>
              <a:picLocks noChangeAspect="1"/>
            </p:cNvPicPr>
            <p:nvPr/>
          </p:nvPicPr>
          <p:blipFill>
            <a:blip r:embed="rId4">
              <a:alphaModFix amt="42000"/>
            </a:blip>
            <a:stretch>
              <a:fillRect/>
            </a:stretch>
          </p:blipFill>
          <p:spPr>
            <a:xfrm>
              <a:off x="720664" y="985165"/>
              <a:ext cx="4913764" cy="727416"/>
            </a:xfrm>
            <a:prstGeom prst="rect">
              <a:avLst/>
            </a:prstGeom>
          </p:spPr>
        </p:pic>
      </p:grpSp>
      <p:sp>
        <p:nvSpPr>
          <p:cNvPr id="26" name="Retângulo: Cantos Arredondados 25">
            <a:extLst>
              <a:ext uri="{FF2B5EF4-FFF2-40B4-BE49-F238E27FC236}">
                <a16:creationId xmlns:a16="http://schemas.microsoft.com/office/drawing/2014/main" id="{20CCF4A4-082D-4CB0-A25B-F91E98D9205D}"/>
              </a:ext>
            </a:extLst>
          </p:cNvPr>
          <p:cNvSpPr/>
          <p:nvPr/>
        </p:nvSpPr>
        <p:spPr>
          <a:xfrm>
            <a:off x="1207222" y="2194564"/>
            <a:ext cx="2351315" cy="80336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28" name="CaixaDeTexto 27">
            <a:extLst>
              <a:ext uri="{FF2B5EF4-FFF2-40B4-BE49-F238E27FC236}">
                <a16:creationId xmlns:a16="http://schemas.microsoft.com/office/drawing/2014/main" id="{2ADA5BF6-769E-4DF0-AECA-3DD8DA179862}"/>
              </a:ext>
            </a:extLst>
          </p:cNvPr>
          <p:cNvSpPr txBox="1"/>
          <p:nvPr/>
        </p:nvSpPr>
        <p:spPr>
          <a:xfrm>
            <a:off x="1207222" y="2405443"/>
            <a:ext cx="2351315" cy="350865"/>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Organize the data</a:t>
            </a:r>
            <a:endParaRPr lang="pt-BR" sz="1680" kern="0" dirty="0">
              <a:solidFill>
                <a:srgbClr val="000000"/>
              </a:solidFill>
              <a:latin typeface="Arial"/>
              <a:cs typeface="Arial"/>
              <a:sym typeface="Arial"/>
            </a:endParaRPr>
          </a:p>
        </p:txBody>
      </p:sp>
      <p:sp>
        <p:nvSpPr>
          <p:cNvPr id="30" name="Retângulo: Cantos Arredondados 29">
            <a:extLst>
              <a:ext uri="{FF2B5EF4-FFF2-40B4-BE49-F238E27FC236}">
                <a16:creationId xmlns:a16="http://schemas.microsoft.com/office/drawing/2014/main" id="{9AD88D72-EE1C-4CC7-B43A-1BCB5A0111DF}"/>
              </a:ext>
            </a:extLst>
          </p:cNvPr>
          <p:cNvSpPr/>
          <p:nvPr/>
        </p:nvSpPr>
        <p:spPr>
          <a:xfrm>
            <a:off x="1184366" y="3327767"/>
            <a:ext cx="2351315" cy="80336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32" name="CaixaDeTexto 31">
            <a:extLst>
              <a:ext uri="{FF2B5EF4-FFF2-40B4-BE49-F238E27FC236}">
                <a16:creationId xmlns:a16="http://schemas.microsoft.com/office/drawing/2014/main" id="{531BC4D4-6EE9-4BB6-A9C7-8B4F8E9D49C1}"/>
              </a:ext>
            </a:extLst>
          </p:cNvPr>
          <p:cNvSpPr txBox="1"/>
          <p:nvPr/>
        </p:nvSpPr>
        <p:spPr>
          <a:xfrm>
            <a:off x="1184366" y="3538645"/>
            <a:ext cx="2351315" cy="350865"/>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Better visualization</a:t>
            </a:r>
            <a:endParaRPr lang="pt-BR" sz="1680" kern="0" dirty="0">
              <a:solidFill>
                <a:srgbClr val="000000"/>
              </a:solidFill>
              <a:latin typeface="Arial"/>
              <a:cs typeface="Arial"/>
              <a:sym typeface="Arial"/>
            </a:endParaRPr>
          </a:p>
        </p:txBody>
      </p:sp>
      <p:sp>
        <p:nvSpPr>
          <p:cNvPr id="33" name="Retângulo: Cantos Arredondados 32">
            <a:extLst>
              <a:ext uri="{FF2B5EF4-FFF2-40B4-BE49-F238E27FC236}">
                <a16:creationId xmlns:a16="http://schemas.microsoft.com/office/drawing/2014/main" id="{D43ADC28-765C-4BC4-8E07-6E0E7B5E2C26}"/>
              </a:ext>
            </a:extLst>
          </p:cNvPr>
          <p:cNvSpPr/>
          <p:nvPr/>
        </p:nvSpPr>
        <p:spPr>
          <a:xfrm>
            <a:off x="1171305" y="4470762"/>
            <a:ext cx="2351315" cy="80336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34" name="CaixaDeTexto 33">
            <a:extLst>
              <a:ext uri="{FF2B5EF4-FFF2-40B4-BE49-F238E27FC236}">
                <a16:creationId xmlns:a16="http://schemas.microsoft.com/office/drawing/2014/main" id="{788629CA-6DA6-4DA7-8F85-A1FF7DAFD596}"/>
              </a:ext>
            </a:extLst>
          </p:cNvPr>
          <p:cNvSpPr txBox="1"/>
          <p:nvPr/>
        </p:nvSpPr>
        <p:spPr>
          <a:xfrm>
            <a:off x="1171305" y="4681640"/>
            <a:ext cx="2351315" cy="350865"/>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Extract information</a:t>
            </a:r>
            <a:endParaRPr lang="pt-BR" sz="1680" kern="0" dirty="0">
              <a:solidFill>
                <a:srgbClr val="000000"/>
              </a:solidFill>
              <a:latin typeface="Arial"/>
              <a:cs typeface="Arial"/>
              <a:sym typeface="Arial"/>
            </a:endParaRPr>
          </a:p>
        </p:txBody>
      </p:sp>
    </p:spTree>
    <p:extLst>
      <p:ext uri="{BB962C8B-B14F-4D97-AF65-F5344CB8AC3E}">
        <p14:creationId xmlns:p14="http://schemas.microsoft.com/office/powerpoint/2010/main" val="7279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818070"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Sankey diagram: primary goals and targets</a:t>
            </a:r>
            <a:endParaRPr sz="2880" kern="0" dirty="0">
              <a:solidFill>
                <a:srgbClr val="000000"/>
              </a:solidFill>
              <a:latin typeface="Arial"/>
              <a:cs typeface="Arial"/>
              <a:sym typeface="Arial"/>
            </a:endParaRPr>
          </a:p>
        </p:txBody>
      </p:sp>
      <p:pic>
        <p:nvPicPr>
          <p:cNvPr id="3" name="Imagem 2" descr="Gráfico&#10;&#10;Descrição gerada automaticamente">
            <a:extLst>
              <a:ext uri="{FF2B5EF4-FFF2-40B4-BE49-F238E27FC236}">
                <a16:creationId xmlns:a16="http://schemas.microsoft.com/office/drawing/2014/main" id="{6178F2CE-C7F9-4CF7-B17C-5DEA5E714D56}"/>
              </a:ext>
            </a:extLst>
          </p:cNvPr>
          <p:cNvPicPr>
            <a:picLocks noChangeAspect="1"/>
          </p:cNvPicPr>
          <p:nvPr/>
        </p:nvPicPr>
        <p:blipFill>
          <a:blip r:embed="rId3"/>
          <a:stretch>
            <a:fillRect/>
          </a:stretch>
        </p:blipFill>
        <p:spPr>
          <a:xfrm>
            <a:off x="2171689" y="919954"/>
            <a:ext cx="9270824" cy="5186474"/>
          </a:xfrm>
          <a:prstGeom prst="rect">
            <a:avLst/>
          </a:prstGeom>
        </p:spPr>
      </p:pic>
      <p:pic>
        <p:nvPicPr>
          <p:cNvPr id="6" name="Imagem 5">
            <a:extLst>
              <a:ext uri="{FF2B5EF4-FFF2-40B4-BE49-F238E27FC236}">
                <a16:creationId xmlns:a16="http://schemas.microsoft.com/office/drawing/2014/main" id="{A6C9A5FD-5E8E-497E-9F52-D37A96BD07D7}"/>
              </a:ext>
            </a:extLst>
          </p:cNvPr>
          <p:cNvPicPr>
            <a:picLocks noChangeAspect="1"/>
          </p:cNvPicPr>
          <p:nvPr/>
        </p:nvPicPr>
        <p:blipFill>
          <a:blip r:embed="rId4"/>
          <a:stretch>
            <a:fillRect/>
          </a:stretch>
        </p:blipFill>
        <p:spPr>
          <a:xfrm>
            <a:off x="827866" y="1756490"/>
            <a:ext cx="1662786" cy="1672510"/>
          </a:xfrm>
          <a:prstGeom prst="rect">
            <a:avLst/>
          </a:prstGeom>
        </p:spPr>
      </p:pic>
      <p:pic>
        <p:nvPicPr>
          <p:cNvPr id="8" name="Imagem 7">
            <a:extLst>
              <a:ext uri="{FF2B5EF4-FFF2-40B4-BE49-F238E27FC236}">
                <a16:creationId xmlns:a16="http://schemas.microsoft.com/office/drawing/2014/main" id="{EC99AAAC-3F54-471D-A444-063A9B758008}"/>
              </a:ext>
            </a:extLst>
          </p:cNvPr>
          <p:cNvPicPr>
            <a:picLocks noChangeAspect="1"/>
          </p:cNvPicPr>
          <p:nvPr/>
        </p:nvPicPr>
        <p:blipFill>
          <a:blip r:embed="rId5"/>
          <a:stretch>
            <a:fillRect/>
          </a:stretch>
        </p:blipFill>
        <p:spPr>
          <a:xfrm>
            <a:off x="1241516" y="3499408"/>
            <a:ext cx="1371557" cy="1355791"/>
          </a:xfrm>
          <a:prstGeom prst="rect">
            <a:avLst/>
          </a:prstGeom>
        </p:spPr>
      </p:pic>
    </p:spTree>
    <p:extLst>
      <p:ext uri="{BB962C8B-B14F-4D97-AF65-F5344CB8AC3E}">
        <p14:creationId xmlns:p14="http://schemas.microsoft.com/office/powerpoint/2010/main" val="13146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owerPoint">
  <a:themeElements>
    <a:clrScheme name="Custom 5">
      <a:dk1>
        <a:srgbClr val="000000"/>
      </a:dk1>
      <a:lt1>
        <a:srgbClr val="FFFFFF"/>
      </a:lt1>
      <a:dk2>
        <a:srgbClr val="1F497D"/>
      </a:dk2>
      <a:lt2>
        <a:srgbClr val="EEECE1"/>
      </a:lt2>
      <a:accent1>
        <a:srgbClr val="002047"/>
      </a:accent1>
      <a:accent2>
        <a:srgbClr val="00619B"/>
      </a:accent2>
      <a:accent3>
        <a:srgbClr val="D7D2CB"/>
      </a:accent3>
      <a:accent4>
        <a:srgbClr val="D76124"/>
      </a:accent4>
      <a:accent5>
        <a:srgbClr val="491463"/>
      </a:accent5>
      <a:accent6>
        <a:srgbClr val="3A9349"/>
      </a:accent6>
      <a:hlink>
        <a:srgbClr val="00619B"/>
      </a:hlink>
      <a:folHlink>
        <a:srgbClr val="4914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1A643DF3-C692-3944-86D0-BC6612145925}" vid="{9A92834F-DF80-504A-8AE0-65D994F0B02E}"/>
    </a:ext>
  </a:ext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lebrationVTI">
  <a:themeElements>
    <a:clrScheme name="AnalogousFromDarkSeedLeftStep">
      <a:dk1>
        <a:srgbClr val="000000"/>
      </a:dk1>
      <a:lt1>
        <a:srgbClr val="FFFFFF"/>
      </a:lt1>
      <a:dk2>
        <a:srgbClr val="171735"/>
      </a:dk2>
      <a:lt2>
        <a:srgbClr val="F0F3F1"/>
      </a:lt2>
      <a:accent1>
        <a:srgbClr val="C34DA3"/>
      </a:accent1>
      <a:accent2>
        <a:srgbClr val="A03BB1"/>
      </a:accent2>
      <a:accent3>
        <a:srgbClr val="814DC3"/>
      </a:accent3>
      <a:accent4>
        <a:srgbClr val="413EB3"/>
      </a:accent4>
      <a:accent5>
        <a:srgbClr val="4D7BC3"/>
      </a:accent5>
      <a:accent6>
        <a:srgbClr val="3B9BB1"/>
      </a:accent6>
      <a:hlink>
        <a:srgbClr val="3F5CBF"/>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B285975A48184DA1244D3B38F9225D" ma:contentTypeVersion="13" ma:contentTypeDescription="Create a new document." ma:contentTypeScope="" ma:versionID="f423a1f18c1b5edb94bffbcc5f2ac412">
  <xsd:schema xmlns:xsd="http://www.w3.org/2001/XMLSchema" xmlns:xs="http://www.w3.org/2001/XMLSchema" xmlns:p="http://schemas.microsoft.com/office/2006/metadata/properties" xmlns:ns2="3b76b14c-b984-4250-8bc5-af6ba7bb3cfe" xmlns:ns3="6e3df429-9674-4c81-9594-d827b663cb8f" targetNamespace="http://schemas.microsoft.com/office/2006/metadata/properties" ma:root="true" ma:fieldsID="31d9ed8220981c5d70bc01decde6603c" ns2:_="" ns3:_="">
    <xsd:import namespace="3b76b14c-b984-4250-8bc5-af6ba7bb3cfe"/>
    <xsd:import namespace="6e3df429-9674-4c81-9594-d827b663cb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6b14c-b984-4250-8bc5-af6ba7bb3c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3df429-9674-4c81-9594-d827b663cb8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e3df429-9674-4c81-9594-d827b663cb8f">
      <UserInfo>
        <DisplayName>Michael Gibson</DisplayName>
        <AccountId>38</AccountId>
        <AccountType/>
      </UserInfo>
      <UserInfo>
        <DisplayName>Fernando Domingos</DisplayName>
        <AccountId>464</AccountId>
        <AccountType/>
      </UserInfo>
    </SharedWithUsers>
  </documentManagement>
</p:properties>
</file>

<file path=customXml/itemProps1.xml><?xml version="1.0" encoding="utf-8"?>
<ds:datastoreItem xmlns:ds="http://schemas.openxmlformats.org/officeDocument/2006/customXml" ds:itemID="{66E72C19-A563-4BBB-8E46-075C282A164C}">
  <ds:schemaRefs>
    <ds:schemaRef ds:uri="http://schemas.microsoft.com/sharepoint/v3/contenttype/forms"/>
  </ds:schemaRefs>
</ds:datastoreItem>
</file>

<file path=customXml/itemProps2.xml><?xml version="1.0" encoding="utf-8"?>
<ds:datastoreItem xmlns:ds="http://schemas.openxmlformats.org/officeDocument/2006/customXml" ds:itemID="{00012F27-86C7-4718-84F9-46774D9DB574}">
  <ds:schemaRefs>
    <ds:schemaRef ds:uri="3b76b14c-b984-4250-8bc5-af6ba7bb3cfe"/>
    <ds:schemaRef ds:uri="6e3df429-9674-4c81-9594-d827b663cb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7A3DDE-39F3-40E3-815F-D8FDC3144219}">
  <ds:schemaRefs>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6e3df429-9674-4c81-9594-d827b663cb8f"/>
    <ds:schemaRef ds:uri="http://purl.org/dc/dcmitype/"/>
    <ds:schemaRef ds:uri="3b76b14c-b984-4250-8bc5-af6ba7bb3cf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689</TotalTime>
  <Words>2534</Words>
  <Application>Microsoft Macintosh PowerPoint</Application>
  <PresentationFormat>Widescreen</PresentationFormat>
  <Paragraphs>242</Paragraphs>
  <Slides>68</Slides>
  <Notes>19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68</vt:i4>
      </vt:variant>
    </vt:vector>
  </HeadingPairs>
  <TitlesOfParts>
    <vt:vector size="87" baseType="lpstr">
      <vt:lpstr>Arial</vt:lpstr>
      <vt:lpstr>Arial</vt:lpstr>
      <vt:lpstr>AvenirNext LT Pro Medium</vt:lpstr>
      <vt:lpstr>Calibri</vt:lpstr>
      <vt:lpstr>Calibri Light</vt:lpstr>
      <vt:lpstr>Courier New</vt:lpstr>
      <vt:lpstr>Gill Sans Nova</vt:lpstr>
      <vt:lpstr>Lato</vt:lpstr>
      <vt:lpstr>Roboto</vt:lpstr>
      <vt:lpstr>Times</vt:lpstr>
      <vt:lpstr>Trebuchet MS</vt:lpstr>
      <vt:lpstr>Trebuchet MS Regular</vt:lpstr>
      <vt:lpstr>Verdana</vt:lpstr>
      <vt:lpstr>Wingdings</vt:lpstr>
      <vt:lpstr>PowerPoint</vt:lpstr>
      <vt:lpstr>Custom Design</vt:lpstr>
      <vt:lpstr>CelebrationVTI</vt:lpstr>
      <vt:lpstr>Office Theme</vt:lpstr>
      <vt:lpstr>1_Office Theme</vt:lpstr>
      <vt:lpstr>2022 Spring Hack and Learn 7 April – Show and tell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#21   Analysing the trend of  Foreign Philanthropy in India</vt:lpstr>
      <vt:lpstr>Geographic Distribution of FCRA Funds</vt:lpstr>
      <vt:lpstr>PowerPoint Presentation</vt:lpstr>
      <vt:lpstr>PowerPoint Presentation</vt:lpstr>
      <vt:lpstr>Education sector trends</vt:lpstr>
      <vt:lpstr>Education sector trends</vt:lpstr>
      <vt:lpstr>Education sector trends</vt:lpstr>
      <vt:lpstr>Share of funding from institutional donors</vt:lpstr>
      <vt:lpstr>Change in ranking of country</vt:lpstr>
      <vt:lpstr>Hack-Team-22 Village Enterprise Dib Results</vt:lpstr>
      <vt:lpstr>About Village Enterprise</vt:lpstr>
      <vt:lpstr>What The Data was Like</vt:lpstr>
      <vt:lpstr>What The Data was Like</vt:lpstr>
      <vt:lpstr>Our Task:</vt:lpstr>
      <vt:lpstr>What did we do? Our Findings</vt:lpstr>
      <vt:lpstr>We didn’t want to reinvent the wheel!   We read the final report on the RCT evaluation by IDinsight team and tried to analyse in what other ways we could use the data.    </vt:lpstr>
      <vt:lpstr>       The report already proved that the Village Enterprise DIB had achieved positive outcomes.   The Village Enterprise program had a positive and statistically significant impact on monthly consumption for households that were offered the program. On average, treatment households consumed 9.9 USD (or 6.3%) more per month than the control group. Effect sizes were larger in Kenya (15.2 USD or 7.3%) than in Uganda (3.9 USD or 3.6%).       </vt:lpstr>
      <vt:lpstr>            The Village Enterprise program also had a positive and statistically significant impact on household net assets after the end of the intervention. On average, households in the treatment group have USD 40.5 (or 5.8%) more in net assets than those in the control group. Effect sizes were larger in Kenya (60.9 USD or 8.5%) than in Uganda (15.6 USD or 2.3%).             </vt:lpstr>
      <vt:lpstr>What else can we do with this dataset?</vt:lpstr>
      <vt:lpstr>Averages are useful This is a ‘dot plot’. It shows the difference between averages in two different groups.  This could be a nice way of showing differences in averages between control and treatment groups, but bringing even more information to the table </vt:lpstr>
      <vt:lpstr>Averages are useful We have the same graphic for household’s assets in USD values.   </vt:lpstr>
      <vt:lpstr>However,   averages could hide lots of details.   We therefore decided to plot distribution curves.   </vt:lpstr>
      <vt:lpstr> Distribution Curve showing Monthly Consumption in USD   </vt:lpstr>
      <vt:lpstr> Distribution Curve showing household’s assets in USD   </vt:lpstr>
      <vt:lpstr>On Disabilities:  We were struck by the percentage of households with at least one person with disability (47.4%), so we decided to explore disability a bit more. </vt:lpstr>
      <vt:lpstr>This is what we already know from the Idinsight report.   There is no statistically significant difference in treatment effects between households that had a member with disability versus those that did not. </vt:lpstr>
      <vt:lpstr>We thought it would be a good idea to plot the distribution of household with and without disabilities together with a normal distribution and analyse the differences. </vt:lpstr>
      <vt:lpstr>Opportunities for the future</vt:lpstr>
      <vt:lpstr>1. Reusing data on consumption (what are families consuming?) Connecting with the literature on desirables and non-desirables consumption.   2. Understanding a bit more about regional disparities (how did the project performed in different regions from Kenya? And different regions from Uganda?   </vt:lpstr>
      <vt:lpstr>You can reuse our code  </vt:lpstr>
      <vt:lpstr>Thank you!  Happy to hear your feedback and questions</vt:lpstr>
      <vt:lpstr>The Education Outcomes Fund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Juliana Outes Velarde</cp:lastModifiedBy>
  <cp:revision>34</cp:revision>
  <dcterms:created xsi:type="dcterms:W3CDTF">2021-01-18T13:12:34Z</dcterms:created>
  <dcterms:modified xsi:type="dcterms:W3CDTF">2022-04-11T08:56:15Z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0x0101006DB285975A48184DA1244D3B38F9225D</vt:lpwstr>
  </property>
</Properties>
</file>