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  <p:sldMasterId id="2147483668" r:id="rId6"/>
    <p:sldMasterId id="2147483680" r:id="rId7"/>
    <p:sldMasterId id="2147483720" r:id="rId8"/>
  </p:sldMasterIdLst>
  <p:notesMasterIdLst>
    <p:notesMasterId r:id="rId51"/>
  </p:notesMasterIdLst>
  <p:sldIdLst>
    <p:sldId id="257" r:id="rId9"/>
    <p:sldId id="259" r:id="rId10"/>
    <p:sldId id="260" r:id="rId11"/>
    <p:sldId id="266" r:id="rId12"/>
    <p:sldId id="267" r:id="rId13"/>
    <p:sldId id="269" r:id="rId14"/>
    <p:sldId id="324" r:id="rId15"/>
    <p:sldId id="325" r:id="rId16"/>
    <p:sldId id="326" r:id="rId17"/>
    <p:sldId id="327" r:id="rId18"/>
    <p:sldId id="329" r:id="rId19"/>
    <p:sldId id="328" r:id="rId20"/>
    <p:sldId id="330" r:id="rId21"/>
    <p:sldId id="331" r:id="rId22"/>
    <p:sldId id="332" r:id="rId23"/>
    <p:sldId id="333" r:id="rId24"/>
    <p:sldId id="256" r:id="rId25"/>
    <p:sldId id="262" r:id="rId26"/>
    <p:sldId id="268" r:id="rId27"/>
    <p:sldId id="322" r:id="rId28"/>
    <p:sldId id="323" r:id="rId29"/>
    <p:sldId id="270" r:id="rId30"/>
    <p:sldId id="271" r:id="rId31"/>
    <p:sldId id="272" r:id="rId32"/>
    <p:sldId id="261" r:id="rId33"/>
    <p:sldId id="335" r:id="rId34"/>
    <p:sldId id="397" r:id="rId35"/>
    <p:sldId id="401" r:id="rId36"/>
    <p:sldId id="398" r:id="rId37"/>
    <p:sldId id="399" r:id="rId38"/>
    <p:sldId id="400" r:id="rId39"/>
    <p:sldId id="396" r:id="rId40"/>
    <p:sldId id="393" r:id="rId41"/>
    <p:sldId id="395" r:id="rId42"/>
    <p:sldId id="392" r:id="rId43"/>
    <p:sldId id="315" r:id="rId44"/>
    <p:sldId id="316" r:id="rId45"/>
    <p:sldId id="317" r:id="rId46"/>
    <p:sldId id="318" r:id="rId47"/>
    <p:sldId id="319" r:id="rId48"/>
    <p:sldId id="320" r:id="rId49"/>
    <p:sldId id="321" r:id="rId5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47"/>
    <a:srgbClr val="D76225"/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C88AA1-7093-24D0-AA3E-1B050D2188BD}" v="86" dt="2022-09-07T09:23:22.865"/>
    <p1510:client id="{E2E1994C-D214-663B-8C91-46351D2D272B}" v="203" dt="2022-09-05T14:58:11.340"/>
    <p1510:client id="{F2F6D7ED-3E39-72B2-A412-0CBF75C5FC91}" v="796" dt="2022-09-07T09:31:46.2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9C899-D123-44C8-9A17-4D4708089875}" type="datetimeFigureOut">
              <a:rPr lang="en-GB"/>
              <a:t>07/09/2022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EE7D3-4AAC-4251-A766-F9C6B4BE493C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134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97E7F-54F2-9940-A3E0-C22726526D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93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2506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1349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925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 txBox="1">
            <a:spLocks noGrp="1"/>
          </p:cNvSpPr>
          <p:nvPr>
            <p:ph type="sldNum" idx="12"/>
          </p:nvPr>
        </p:nvSpPr>
        <p:spPr>
          <a:xfrm>
            <a:off x="3850445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DD21D-67C1-E04E-BA9C-93C1A647849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11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DD21D-67C1-E04E-BA9C-93C1A647849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54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DD21D-67C1-E04E-BA9C-93C1A647849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93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DD21D-67C1-E04E-BA9C-93C1A647849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45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DD21D-67C1-E04E-BA9C-93C1A647849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44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50445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7094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5725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6350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30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944" y="4133853"/>
            <a:ext cx="5401056" cy="2724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2330" y="2461994"/>
            <a:ext cx="10967341" cy="916591"/>
          </a:xfrm>
        </p:spPr>
        <p:txBody>
          <a:bodyPr>
            <a:normAutofit/>
          </a:bodyPr>
          <a:lstStyle>
            <a:lvl1pPr algn="ctr">
              <a:defRPr sz="4000" baseline="0"/>
            </a:lvl1pPr>
          </a:lstStyle>
          <a:p>
            <a:r>
              <a:rPr lang="en-US"/>
              <a:t>Click to edit the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988" y="3438960"/>
            <a:ext cx="9990039" cy="82619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6C4A7-E491-F64D-A912-DADAA5F92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3499" y="393986"/>
            <a:ext cx="9025004" cy="2091159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1DC084-6AA8-4B4D-BF34-E3D3E61C2F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70" y="5860865"/>
            <a:ext cx="320760" cy="3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729F29-73A8-B04D-B669-F0FC4FFB053B}"/>
              </a:ext>
            </a:extLst>
          </p:cNvPr>
          <p:cNvSpPr txBox="1"/>
          <p:nvPr userDrawn="1"/>
        </p:nvSpPr>
        <p:spPr>
          <a:xfrm>
            <a:off x="649976" y="5860865"/>
            <a:ext cx="143180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>
                <a:latin typeface="Trebuchet MS"/>
              </a:rPr>
              <a:t>@golaboxford</a:t>
            </a:r>
            <a:endParaRPr lang="en-US" sz="1600">
              <a:latin typeface="Trebuchet MS" panose="020B070302020209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FA6FD2-A6E8-3443-847C-698F89439C85}"/>
              </a:ext>
            </a:extLst>
          </p:cNvPr>
          <p:cNvSpPr txBox="1"/>
          <p:nvPr userDrawn="1"/>
        </p:nvSpPr>
        <p:spPr>
          <a:xfrm>
            <a:off x="678709" y="6275052"/>
            <a:ext cx="15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rebuchet MS" panose="020B0703020202090204" pitchFamily="34" charset="0"/>
              </a:rPr>
              <a:t>golab.ox.ac.uk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545D3-0BE8-7545-A076-DC5BA4056D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3" y="6284829"/>
            <a:ext cx="331987" cy="34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9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>
            <a:spLocks noGrp="1"/>
          </p:cNvSpPr>
          <p:nvPr>
            <p:ph type="title"/>
          </p:nvPr>
        </p:nvSpPr>
        <p:spPr>
          <a:xfrm>
            <a:off x="831851" y="1710690"/>
            <a:ext cx="10515600" cy="2851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Verdana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body" idx="1"/>
          </p:nvPr>
        </p:nvSpPr>
        <p:spPr>
          <a:xfrm>
            <a:off x="831851" y="4589146"/>
            <a:ext cx="10515600" cy="150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880">
                <a:solidFill>
                  <a:srgbClr val="888888"/>
                </a:solidFill>
              </a:defRPr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400">
                <a:solidFill>
                  <a:srgbClr val="888888"/>
                </a:solidFill>
              </a:defRPr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160">
                <a:solidFill>
                  <a:srgbClr val="888888"/>
                </a:solidFill>
              </a:defRPr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92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09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838200" y="1824990"/>
            <a:ext cx="5156200" cy="43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2"/>
          </p:nvPr>
        </p:nvSpPr>
        <p:spPr>
          <a:xfrm>
            <a:off x="6197600" y="1824990"/>
            <a:ext cx="5156200" cy="43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30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840317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840318" y="1682116"/>
            <a:ext cx="5158316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880" b="1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 b="1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60" b="1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2"/>
          </p:nvPr>
        </p:nvSpPr>
        <p:spPr>
          <a:xfrm>
            <a:off x="840318" y="2505076"/>
            <a:ext cx="5158316" cy="368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3"/>
          </p:nvPr>
        </p:nvSpPr>
        <p:spPr>
          <a:xfrm>
            <a:off x="6172200" y="1682116"/>
            <a:ext cx="5183717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880" b="1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 b="1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60" b="1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4"/>
          </p:nvPr>
        </p:nvSpPr>
        <p:spPr>
          <a:xfrm>
            <a:off x="6172200" y="2505076"/>
            <a:ext cx="5183717" cy="368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55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2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 txBox="1"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8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body" idx="1"/>
          </p:nvPr>
        </p:nvSpPr>
        <p:spPr>
          <a:xfrm>
            <a:off x="5183717" y="986790"/>
            <a:ext cx="6172200" cy="487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51816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840"/>
            </a:lvl1pPr>
            <a:lvl2pPr marL="1097280" lvl="1" indent="-4876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360"/>
            </a:lvl2pPr>
            <a:lvl3pPr marL="1645920" lvl="2" indent="-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880"/>
            </a:lvl3pPr>
            <a:lvl4pPr marL="2194560" lvl="3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4pPr>
            <a:lvl5pPr marL="2743200" lvl="4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5pPr>
            <a:lvl6pPr marL="3291840" lvl="5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6pPr>
            <a:lvl7pPr marL="3840480" lvl="6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7pPr>
            <a:lvl8pPr marL="4389120" lvl="7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8pPr>
            <a:lvl9pPr marL="4937760" lvl="8" indent="-4267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body" idx="2"/>
          </p:nvPr>
        </p:nvSpPr>
        <p:spPr>
          <a:xfrm>
            <a:off x="840318" y="2057400"/>
            <a:ext cx="3932767" cy="381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80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40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14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8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>
            <a:spLocks noGrp="1"/>
          </p:cNvSpPr>
          <p:nvPr>
            <p:ph type="pic" idx="2"/>
          </p:nvPr>
        </p:nvSpPr>
        <p:spPr>
          <a:xfrm>
            <a:off x="5183717" y="986790"/>
            <a:ext cx="6172200" cy="487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84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3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88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1"/>
          </p:nvPr>
        </p:nvSpPr>
        <p:spPr>
          <a:xfrm>
            <a:off x="840318" y="2057400"/>
            <a:ext cx="3932767" cy="381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1pPr>
            <a:lvl2pPr marL="1097280" lvl="1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80"/>
            </a:lvl2pPr>
            <a:lvl3pPr marL="1645920" lvl="2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40"/>
            </a:lvl3pPr>
            <a:lvl4pPr marL="2194560" lvl="3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4pPr>
            <a:lvl5pPr marL="2743200" lvl="4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5pPr>
            <a:lvl6pPr marL="3291840" lvl="5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6pPr>
            <a:lvl7pPr marL="3840480" lvl="6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7pPr>
            <a:lvl8pPr marL="4389120" lvl="7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8pPr>
            <a:lvl9pPr marL="4937760" lvl="8" indent="-2743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86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 rot="5400000">
            <a:off x="3919537" y="-1247707"/>
            <a:ext cx="435292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17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 rot="5400000">
            <a:off x="7133273" y="1957388"/>
            <a:ext cx="5812156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 rot="5400000">
            <a:off x="1773873" y="-569912"/>
            <a:ext cx="5812156" cy="76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0" y="6599467"/>
            <a:ext cx="3581400" cy="25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3713673" y="6494146"/>
            <a:ext cx="5109240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610601" y="6356986"/>
            <a:ext cx="1930628" cy="3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68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8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CE39-295E-972C-9EF6-C1E150DE0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772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5D81B-2853-F168-DB81-C0CD56EE9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09"/>
            </a:lvl1pPr>
            <a:lvl2pPr marL="363636" indent="0" algn="ctr">
              <a:buNone/>
              <a:defRPr sz="1591"/>
            </a:lvl2pPr>
            <a:lvl3pPr marL="727272" indent="0" algn="ctr">
              <a:buNone/>
              <a:defRPr sz="1432"/>
            </a:lvl3pPr>
            <a:lvl4pPr marL="1090908" indent="0" algn="ctr">
              <a:buNone/>
              <a:defRPr sz="1272"/>
            </a:lvl4pPr>
            <a:lvl5pPr marL="1454543" indent="0" algn="ctr">
              <a:buNone/>
              <a:defRPr sz="1272"/>
            </a:lvl5pPr>
            <a:lvl6pPr marL="1818180" indent="0" algn="ctr">
              <a:buNone/>
              <a:defRPr sz="1272"/>
            </a:lvl6pPr>
            <a:lvl7pPr marL="2181816" indent="0" algn="ctr">
              <a:buNone/>
              <a:defRPr sz="1272"/>
            </a:lvl7pPr>
            <a:lvl8pPr marL="2545452" indent="0" algn="ctr">
              <a:buNone/>
              <a:defRPr sz="1272"/>
            </a:lvl8pPr>
            <a:lvl9pPr marL="2909088" indent="0" algn="ctr">
              <a:buNone/>
              <a:defRPr sz="1272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BA36E-B2E9-CB5A-2FC6-463BEBC1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07-09-2022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B75BF-CA58-FA40-FC0C-D136399E6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AC307-A8EC-A8F7-2DBA-C898E17A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2454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7D031-D10F-B7D4-D14A-91DBE995F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27E33-1210-AE7E-450B-DAE179A01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87717-FBEC-CE95-F9A6-D12AC339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07-09-2022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61634-99F3-052B-A7EA-6069156E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6DA09-A5B2-FFAE-AB2B-43918721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407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4639"/>
            <a:ext cx="6891729" cy="845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7588"/>
            <a:ext cx="10972800" cy="47368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</p:spPr>
        <p:txBody>
          <a:bodyPr/>
          <a:lstStyle/>
          <a:p>
            <a:fld id="{DE1C4AF0-AB82-6346-890A-EF599C7773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998384"/>
            <a:ext cx="3860800" cy="307761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789DD-9C82-5B41-9232-640297CED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32171" y="204357"/>
            <a:ext cx="3950229" cy="91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11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76D2-59D4-1F6F-48AB-D9BD0C66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1" cy="2852737"/>
          </a:xfrm>
        </p:spPr>
        <p:txBody>
          <a:bodyPr anchor="b"/>
          <a:lstStyle>
            <a:lvl1pPr>
              <a:defRPr sz="4772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B224A-B1CD-F2C3-4D0B-1D2E68F61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1" cy="1500187"/>
          </a:xfrm>
        </p:spPr>
        <p:txBody>
          <a:bodyPr/>
          <a:lstStyle>
            <a:lvl1pPr marL="0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1pPr>
            <a:lvl2pPr marL="363636" indent="0">
              <a:buNone/>
              <a:defRPr sz="1591">
                <a:solidFill>
                  <a:schemeClr val="tx1">
                    <a:tint val="75000"/>
                  </a:schemeClr>
                </a:solidFill>
              </a:defRPr>
            </a:lvl2pPr>
            <a:lvl3pPr marL="727272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3pPr>
            <a:lvl4pPr marL="1090908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4pPr>
            <a:lvl5pPr marL="1454543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5pPr>
            <a:lvl6pPr marL="1818180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6pPr>
            <a:lvl7pPr marL="2181816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7pPr>
            <a:lvl8pPr marL="2545452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8pPr>
            <a:lvl9pPr marL="2909088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E9CAA-DC85-416A-6903-0FDECB245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07-09-2022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A3CA5-B661-E798-9B5E-D4D49C14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F4527-CC3D-1983-27B6-8B2F65BD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9584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9FB79-2F01-C7DC-DBCF-02E9E757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BB54D-ACCD-5FE4-A1F5-7FE198157B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CCDE0-65A9-4C0D-D843-AE927A44C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87D256-A6FD-84CF-B8C6-0DCA95E3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07-09-2022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E74CC-E6DC-0D72-BF51-C2851B67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8149C-4476-8060-F7F1-28DC9A16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4608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B6C8-F4AB-E0F2-8F35-B236C02A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83A07-0F47-705D-8070-CC5B1BDE9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909" b="1"/>
            </a:lvl1pPr>
            <a:lvl2pPr marL="363636" indent="0">
              <a:buNone/>
              <a:defRPr sz="1591" b="1"/>
            </a:lvl2pPr>
            <a:lvl3pPr marL="727272" indent="0">
              <a:buNone/>
              <a:defRPr sz="1432" b="1"/>
            </a:lvl3pPr>
            <a:lvl4pPr marL="1090908" indent="0">
              <a:buNone/>
              <a:defRPr sz="1272" b="1"/>
            </a:lvl4pPr>
            <a:lvl5pPr marL="1454543" indent="0">
              <a:buNone/>
              <a:defRPr sz="1272" b="1"/>
            </a:lvl5pPr>
            <a:lvl6pPr marL="1818180" indent="0">
              <a:buNone/>
              <a:defRPr sz="1272" b="1"/>
            </a:lvl6pPr>
            <a:lvl7pPr marL="2181816" indent="0">
              <a:buNone/>
              <a:defRPr sz="1272" b="1"/>
            </a:lvl7pPr>
            <a:lvl8pPr marL="2545452" indent="0">
              <a:buNone/>
              <a:defRPr sz="1272" b="1"/>
            </a:lvl8pPr>
            <a:lvl9pPr marL="2909088" indent="0">
              <a:buNone/>
              <a:defRPr sz="12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8B528-BA83-888A-E4B6-6CABF9C21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897455-EFD2-7F7E-3352-2CCD2A431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09" b="1"/>
            </a:lvl1pPr>
            <a:lvl2pPr marL="363636" indent="0">
              <a:buNone/>
              <a:defRPr sz="1591" b="1"/>
            </a:lvl2pPr>
            <a:lvl3pPr marL="727272" indent="0">
              <a:buNone/>
              <a:defRPr sz="1432" b="1"/>
            </a:lvl3pPr>
            <a:lvl4pPr marL="1090908" indent="0">
              <a:buNone/>
              <a:defRPr sz="1272" b="1"/>
            </a:lvl4pPr>
            <a:lvl5pPr marL="1454543" indent="0">
              <a:buNone/>
              <a:defRPr sz="1272" b="1"/>
            </a:lvl5pPr>
            <a:lvl6pPr marL="1818180" indent="0">
              <a:buNone/>
              <a:defRPr sz="1272" b="1"/>
            </a:lvl6pPr>
            <a:lvl7pPr marL="2181816" indent="0">
              <a:buNone/>
              <a:defRPr sz="1272" b="1"/>
            </a:lvl7pPr>
            <a:lvl8pPr marL="2545452" indent="0">
              <a:buNone/>
              <a:defRPr sz="1272" b="1"/>
            </a:lvl8pPr>
            <a:lvl9pPr marL="2909088" indent="0">
              <a:buNone/>
              <a:defRPr sz="12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FC227-F8DF-6779-E045-092EC831AE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8E6BD-7882-3BE7-B49B-ED5F2CD5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07-09-2022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23FF0-9410-62A4-AC74-07D79A3D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EBD48A-3A33-0B9C-6043-3B6D2C73F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2675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30D0-4186-6363-AD9F-3C432A64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F8088-688E-D701-37B5-DAD573C75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07-09-2022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80AD7-C3EF-4507-968A-15A9354BF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71BFA-438C-E415-E67E-42B4246D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8175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49CF6-389F-7808-AD76-8295B1F1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07-09-2022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FFE3A-2B74-4A8C-37DC-A4214C9F2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A96DE-A939-839F-DEF1-613B85C2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8702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274EF-DF16-0410-098D-028643589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2545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4A796-73CA-8D9C-1115-207365314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545"/>
            </a:lvl1pPr>
            <a:lvl2pPr>
              <a:defRPr sz="2227"/>
            </a:lvl2pPr>
            <a:lvl3pPr>
              <a:defRPr sz="1909"/>
            </a:lvl3pPr>
            <a:lvl4pPr>
              <a:defRPr sz="1591"/>
            </a:lvl4pPr>
            <a:lvl5pPr>
              <a:defRPr sz="1591"/>
            </a:lvl5pPr>
            <a:lvl6pPr>
              <a:defRPr sz="1591"/>
            </a:lvl6pPr>
            <a:lvl7pPr>
              <a:defRPr sz="1591"/>
            </a:lvl7pPr>
            <a:lvl8pPr>
              <a:defRPr sz="1591"/>
            </a:lvl8pPr>
            <a:lvl9pPr>
              <a:defRPr sz="15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A780A-7BD6-DC64-ABD4-418E684A7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8" cy="3811588"/>
          </a:xfrm>
        </p:spPr>
        <p:txBody>
          <a:bodyPr/>
          <a:lstStyle>
            <a:lvl1pPr marL="0" indent="0">
              <a:buNone/>
              <a:defRPr sz="1272"/>
            </a:lvl1pPr>
            <a:lvl2pPr marL="363636" indent="0">
              <a:buNone/>
              <a:defRPr sz="1114"/>
            </a:lvl2pPr>
            <a:lvl3pPr marL="727272" indent="0">
              <a:buNone/>
              <a:defRPr sz="955"/>
            </a:lvl3pPr>
            <a:lvl4pPr marL="1090908" indent="0">
              <a:buNone/>
              <a:defRPr sz="795"/>
            </a:lvl4pPr>
            <a:lvl5pPr marL="1454543" indent="0">
              <a:buNone/>
              <a:defRPr sz="795"/>
            </a:lvl5pPr>
            <a:lvl6pPr marL="1818180" indent="0">
              <a:buNone/>
              <a:defRPr sz="795"/>
            </a:lvl6pPr>
            <a:lvl7pPr marL="2181816" indent="0">
              <a:buNone/>
              <a:defRPr sz="795"/>
            </a:lvl7pPr>
            <a:lvl8pPr marL="2545452" indent="0">
              <a:buNone/>
              <a:defRPr sz="795"/>
            </a:lvl8pPr>
            <a:lvl9pPr marL="2909088" indent="0">
              <a:buNone/>
              <a:defRPr sz="7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3629B-D169-3C59-6567-842BEE81C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07-09-2022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65BEF-C673-1571-A280-4376E0FA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ACA98-B984-E85B-950C-5D3F54F55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5769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1DE1E-0A0A-B484-630B-029A6990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2545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1A600F-77E1-5FB5-61A6-FC82B77926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545"/>
            </a:lvl1pPr>
            <a:lvl2pPr marL="363636" indent="0">
              <a:buNone/>
              <a:defRPr sz="2227"/>
            </a:lvl2pPr>
            <a:lvl3pPr marL="727272" indent="0">
              <a:buNone/>
              <a:defRPr sz="1909"/>
            </a:lvl3pPr>
            <a:lvl4pPr marL="1090908" indent="0">
              <a:buNone/>
              <a:defRPr sz="1591"/>
            </a:lvl4pPr>
            <a:lvl5pPr marL="1454543" indent="0">
              <a:buNone/>
              <a:defRPr sz="1591"/>
            </a:lvl5pPr>
            <a:lvl6pPr marL="1818180" indent="0">
              <a:buNone/>
              <a:defRPr sz="1591"/>
            </a:lvl6pPr>
            <a:lvl7pPr marL="2181816" indent="0">
              <a:buNone/>
              <a:defRPr sz="1591"/>
            </a:lvl7pPr>
            <a:lvl8pPr marL="2545452" indent="0">
              <a:buNone/>
              <a:defRPr sz="1591"/>
            </a:lvl8pPr>
            <a:lvl9pPr marL="2909088" indent="0">
              <a:buNone/>
              <a:defRPr sz="1591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35503-CE0B-62BC-7E21-3BBE4BB30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8" cy="3811588"/>
          </a:xfrm>
        </p:spPr>
        <p:txBody>
          <a:bodyPr/>
          <a:lstStyle>
            <a:lvl1pPr marL="0" indent="0">
              <a:buNone/>
              <a:defRPr sz="1272"/>
            </a:lvl1pPr>
            <a:lvl2pPr marL="363636" indent="0">
              <a:buNone/>
              <a:defRPr sz="1114"/>
            </a:lvl2pPr>
            <a:lvl3pPr marL="727272" indent="0">
              <a:buNone/>
              <a:defRPr sz="955"/>
            </a:lvl3pPr>
            <a:lvl4pPr marL="1090908" indent="0">
              <a:buNone/>
              <a:defRPr sz="795"/>
            </a:lvl4pPr>
            <a:lvl5pPr marL="1454543" indent="0">
              <a:buNone/>
              <a:defRPr sz="795"/>
            </a:lvl5pPr>
            <a:lvl6pPr marL="1818180" indent="0">
              <a:buNone/>
              <a:defRPr sz="795"/>
            </a:lvl6pPr>
            <a:lvl7pPr marL="2181816" indent="0">
              <a:buNone/>
              <a:defRPr sz="795"/>
            </a:lvl7pPr>
            <a:lvl8pPr marL="2545452" indent="0">
              <a:buNone/>
              <a:defRPr sz="795"/>
            </a:lvl8pPr>
            <a:lvl9pPr marL="2909088" indent="0">
              <a:buNone/>
              <a:defRPr sz="7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D7847-EA58-896D-1F6F-A7577B35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07-09-2022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1C08A-84B1-07FC-B4DD-5C1F925E3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AD35-5986-EF62-447E-E52DC232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2000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CD35F-D2EA-B558-80E4-F6CC053F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A4222-1D22-6223-12F6-80FDABAF3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95BEE-E1D5-E346-19BB-93AB81E9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07-09-2022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C05ED-07CD-C0EA-2BE8-46DDB546A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DA4-A1B4-AB1E-8FC6-6810D4279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9930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7E12B-05D6-486B-D4D4-42621A5A7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0CCF3-7801-EB94-537F-13DA44612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E5440-2487-D580-5110-8406ADF7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D98D-57C4-4F63-8155-6CF23261028D}" type="datetimeFigureOut">
              <a:rPr lang="en-IN" smtClean="0"/>
              <a:t>07-09-2022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8001F-A66C-BC05-CD21-90514FB6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412B1-49F9-D24C-3210-28370D08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5073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07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226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4639"/>
            <a:ext cx="6928959" cy="845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554"/>
            <a:ext cx="5384800" cy="4736943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100"/>
            </a:lvl4pPr>
            <a:lvl5pPr>
              <a:defRPr sz="19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554"/>
            <a:ext cx="5384800" cy="4736943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100"/>
            </a:lvl4pPr>
            <a:lvl5pPr>
              <a:defRPr sz="19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998384"/>
            <a:ext cx="3860800" cy="307761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715" y="268983"/>
            <a:ext cx="3978684" cy="9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49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966" y="895413"/>
            <a:ext cx="11736070" cy="483527"/>
          </a:xfrm>
        </p:spPr>
        <p:txBody>
          <a:bodyPr lIns="0" tIns="0" rIns="0" bIns="0"/>
          <a:lstStyle>
            <a:lvl1pPr>
              <a:defRPr sz="3142" b="0" i="0">
                <a:solidFill>
                  <a:srgbClr val="001F4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49401" y="2883476"/>
            <a:ext cx="9013190" cy="336597"/>
          </a:xfrm>
        </p:spPr>
        <p:txBody>
          <a:bodyPr lIns="0" tIns="0" rIns="0" bIns="0"/>
          <a:lstStyle>
            <a:lvl1pPr>
              <a:defRPr sz="2187" b="1" i="0">
                <a:solidFill>
                  <a:srgbClr val="FF66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5201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432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86825" y="371476"/>
            <a:ext cx="2838450" cy="65722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4911344"/>
            <a:ext cx="996950" cy="1946910"/>
          </a:xfrm>
          <a:custGeom>
            <a:avLst/>
            <a:gdLst/>
            <a:ahLst/>
            <a:cxnLst/>
            <a:rect l="l" t="t" r="r" b="b"/>
            <a:pathLst>
              <a:path w="996950" h="1946909">
                <a:moveTo>
                  <a:pt x="996683" y="0"/>
                </a:moveTo>
                <a:lnTo>
                  <a:pt x="0" y="430345"/>
                </a:lnTo>
                <a:lnTo>
                  <a:pt x="0" y="1497452"/>
                </a:lnTo>
                <a:lnTo>
                  <a:pt x="544726" y="1946655"/>
                </a:lnTo>
                <a:lnTo>
                  <a:pt x="720372" y="1946655"/>
                </a:lnTo>
                <a:lnTo>
                  <a:pt x="996683" y="0"/>
                </a:lnTo>
                <a:close/>
              </a:path>
            </a:pathLst>
          </a:custGeom>
          <a:solidFill>
            <a:srgbClr val="502174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432"/>
          </a:p>
        </p:txBody>
      </p:sp>
      <p:sp>
        <p:nvSpPr>
          <p:cNvPr id="19" name="bg object 19"/>
          <p:cNvSpPr/>
          <p:nvPr/>
        </p:nvSpPr>
        <p:spPr>
          <a:xfrm>
            <a:off x="0" y="5104130"/>
            <a:ext cx="1431926" cy="1753870"/>
          </a:xfrm>
          <a:custGeom>
            <a:avLst/>
            <a:gdLst/>
            <a:ahLst/>
            <a:cxnLst/>
            <a:rect l="l" t="t" r="r" b="b"/>
            <a:pathLst>
              <a:path w="1431925" h="1753870">
                <a:moveTo>
                  <a:pt x="1431925" y="0"/>
                </a:moveTo>
                <a:lnTo>
                  <a:pt x="0" y="616564"/>
                </a:lnTo>
                <a:lnTo>
                  <a:pt x="0" y="982001"/>
                </a:lnTo>
                <a:lnTo>
                  <a:pt x="896874" y="1753870"/>
                </a:lnTo>
                <a:lnTo>
                  <a:pt x="1163258" y="1753870"/>
                </a:lnTo>
                <a:lnTo>
                  <a:pt x="1431925" y="0"/>
                </a:lnTo>
                <a:close/>
              </a:path>
            </a:pathLst>
          </a:custGeom>
          <a:solidFill>
            <a:srgbClr val="502174"/>
          </a:solidFill>
        </p:spPr>
        <p:txBody>
          <a:bodyPr wrap="square" lIns="0" tIns="0" rIns="0" bIns="0" rtlCol="0"/>
          <a:lstStyle/>
          <a:p>
            <a:endParaRPr sz="14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966" y="895413"/>
            <a:ext cx="11736070" cy="483527"/>
          </a:xfrm>
        </p:spPr>
        <p:txBody>
          <a:bodyPr lIns="0" tIns="0" rIns="0" bIns="0"/>
          <a:lstStyle>
            <a:lvl1pPr>
              <a:defRPr sz="3142" b="0" i="0">
                <a:solidFill>
                  <a:srgbClr val="001F4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1"/>
            <a:ext cx="530352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1"/>
            <a:ext cx="530352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01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432"/>
          </a:p>
        </p:txBody>
      </p:sp>
      <p:sp>
        <p:nvSpPr>
          <p:cNvPr id="17" name="bg object 17"/>
          <p:cNvSpPr/>
          <p:nvPr/>
        </p:nvSpPr>
        <p:spPr>
          <a:xfrm>
            <a:off x="414339" y="1700276"/>
            <a:ext cx="7070725" cy="0"/>
          </a:xfrm>
          <a:custGeom>
            <a:avLst/>
            <a:gdLst/>
            <a:ahLst/>
            <a:cxnLst/>
            <a:rect l="l" t="t" r="r" b="b"/>
            <a:pathLst>
              <a:path w="7070725">
                <a:moveTo>
                  <a:pt x="0" y="0"/>
                </a:moveTo>
                <a:lnTo>
                  <a:pt x="7070534" y="0"/>
                </a:lnTo>
              </a:path>
            </a:pathLst>
          </a:custGeom>
          <a:ln w="25400">
            <a:solidFill>
              <a:srgbClr val="002046"/>
            </a:solidFill>
          </a:ln>
        </p:spPr>
        <p:txBody>
          <a:bodyPr wrap="square" lIns="0" tIns="0" rIns="0" bIns="0" rtlCol="0"/>
          <a:lstStyle/>
          <a:p>
            <a:endParaRPr sz="14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966" y="895413"/>
            <a:ext cx="11736070" cy="483527"/>
          </a:xfrm>
        </p:spPr>
        <p:txBody>
          <a:bodyPr lIns="0" tIns="0" rIns="0" bIns="0"/>
          <a:lstStyle>
            <a:lvl1pPr>
              <a:defRPr sz="3142" b="0" i="0">
                <a:solidFill>
                  <a:srgbClr val="001F4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378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2428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E9F0-3D23-D94A-AF5E-760DBC7FA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6B816-9D0E-B744-A73C-703E6270E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66354-5BAB-5345-B6E1-98E3262C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5127-03F6-9344-9CDE-57CE3002DB0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FC861-2AC6-3F4E-BC14-16C0F0F98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A14BA-A157-4645-A688-CF513E6A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216E-8F5C-8F45-A86C-EAD8DD9DA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85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A560-2F3B-3349-BF92-B76D55F3D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9BC4D-269C-A949-83E4-E32D071E6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1F5D6-BB71-6446-B159-AB9F6151D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5127-03F6-9344-9CDE-57CE3002DB0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1DCA3-E5BD-A24B-A482-3FF9BEA0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EB4B6-C197-824D-A4E2-038AA0D4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216E-8F5C-8F45-A86C-EAD8DD9DA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72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5F29-AD4D-0F40-B682-90EEE4BA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98621-5861-FA4A-A2EE-D0326CBDE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A48C2-C092-0F41-9F66-CC1617297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5127-03F6-9344-9CDE-57CE3002DB0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D8908-4B46-DB4E-934E-DF69BA44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23A83-3205-604B-B390-6F95F972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216E-8F5C-8F45-A86C-EAD8DD9DA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37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5469-8EAB-284F-A4C8-EAADAFFF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04AAE-ACCF-A040-BFD8-5F8706994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7772D-E21D-AE4F-B2A2-126066B44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EBA7D-9CAC-4A4A-9938-D8B94EB4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5127-03F6-9344-9CDE-57CE3002DB0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02252-6DCC-BD43-AF22-02E7C286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BAE2C-FEC8-0B40-ACF6-D85B60F9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216E-8F5C-8F45-A86C-EAD8DD9DA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0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4FACC-2376-AC4C-A50C-E24807AB4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4DBD1-27FC-3A4A-A5BA-23D666141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22F7-932E-F14B-8810-650D7E4A3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741FEA-81A9-F24D-BF36-9A15C1F75E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4C2E2F-3F4C-DE46-B5D7-CA01D05E2A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E3DED1-54C3-5244-B295-31BA01C37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5127-03F6-9344-9CDE-57CE3002DB0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070691-53CC-7446-AC47-42212802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3902EC-0ADC-1945-BD0E-462815730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216E-8F5C-8F45-A86C-EAD8DD9DA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572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5EC6A-1688-C443-8C8C-179BE4FF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1FE46-A789-8743-BA51-36826F5B4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5127-03F6-9344-9CDE-57CE3002DB0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FACC8-49EB-0F4C-9DE6-E42599C5F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4147C-60CA-CA4E-A5FD-A3F556150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216E-8F5C-8F45-A86C-EAD8DD9DA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06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4639"/>
            <a:ext cx="6919652" cy="826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81517"/>
            <a:ext cx="5386917" cy="466175"/>
          </a:xfrm>
        </p:spPr>
        <p:txBody>
          <a:bodyPr anchor="b">
            <a:normAutofit/>
          </a:bodyPr>
          <a:lstStyle>
            <a:lvl1pPr marL="0" indent="0">
              <a:buNone/>
              <a:defRPr sz="2700" b="1"/>
            </a:lvl1pPr>
            <a:lvl2pPr marL="609570" indent="0">
              <a:buNone/>
              <a:defRPr sz="2700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7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47686"/>
            <a:ext cx="5386917" cy="4286795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100"/>
            </a:lvl4pPr>
            <a:lvl5pPr>
              <a:defRPr sz="19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181517"/>
            <a:ext cx="5389033" cy="466175"/>
          </a:xfrm>
        </p:spPr>
        <p:txBody>
          <a:bodyPr anchor="b">
            <a:normAutofit/>
          </a:bodyPr>
          <a:lstStyle>
            <a:lvl1pPr marL="0" indent="0">
              <a:buNone/>
              <a:defRPr sz="2700" b="1"/>
            </a:lvl1pPr>
            <a:lvl2pPr marL="609570" indent="0">
              <a:buNone/>
              <a:defRPr sz="2700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7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1647686"/>
            <a:ext cx="5389033" cy="4286795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100"/>
            </a:lvl4pPr>
            <a:lvl5pPr>
              <a:defRPr sz="19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609600" y="5998384"/>
            <a:ext cx="3860800" cy="307761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715" y="268983"/>
            <a:ext cx="3978684" cy="9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583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9EE87A-4EF9-DD42-8811-D7B0EBC8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5127-03F6-9344-9CDE-57CE3002DB0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F682D-A29A-F640-BDE1-6B35BD32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5ED8E-32BB-4F44-A607-98857D1C3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216E-8F5C-8F45-A86C-EAD8DD9DA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47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46EC5-8AB3-7F45-B83A-4B4181C47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2950F-2C20-C548-B7ED-6DDCAB0F7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AE44C-D260-8F4E-BFE3-955C7622F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BAEEA-D708-EA4F-A2D8-FBEB613D8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5127-03F6-9344-9CDE-57CE3002DB0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7BE8D-435D-9C4E-ABB3-DAD7E873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10C85-4027-E944-8629-AE74BEAF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216E-8F5C-8F45-A86C-EAD8DD9DA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80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E0F02-9B17-CF43-97FD-5C951A1DD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1C9D04-8B15-D04C-AC01-110BD1CD2E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99A88-0BA2-9849-84AE-CFFD92753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CC859-330F-9C48-B16F-ADB9EAC6A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5127-03F6-9344-9CDE-57CE3002DB0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324A9-E6C6-A046-8C75-DC5280129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5BF74-61DB-D148-9DAF-941A50936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216E-8F5C-8F45-A86C-EAD8DD9DA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35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C782-8FA2-5E4A-B18A-138A36CDC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1A4A7-1A5A-F543-A5C4-014D93CF0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BAA2A-BDDD-C141-9D2D-ECB4A0F3C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5127-03F6-9344-9CDE-57CE3002DB0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CF9E2-6B4D-AB44-BCD6-72096E8B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AA44E-CCEF-F64B-9062-F80EBF9F4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216E-8F5C-8F45-A86C-EAD8DD9DA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00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17EE30-68A9-C942-835F-816CC857EF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3D0201-3706-7C45-9FA8-87CB1250B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29AFA-6914-5A41-982C-58D8F1C4F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5127-03F6-9344-9CDE-57CE3002DB0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7E072-AD4C-F349-8B53-F456AA510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8E27E-1920-B441-837D-D9B2540F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3216E-8F5C-8F45-A86C-EAD8DD9DA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1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4639"/>
            <a:ext cx="6901037" cy="826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998384"/>
            <a:ext cx="3860800" cy="307761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715" y="268983"/>
            <a:ext cx="3978684" cy="9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5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998384"/>
            <a:ext cx="3860800" cy="307761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715" y="268983"/>
            <a:ext cx="3978684" cy="9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3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8"/>
          <p:cNvPicPr preferRelativeResize="0"/>
          <p:nvPr/>
        </p:nvPicPr>
        <p:blipFill rotWithShape="1">
          <a:blip r:embed="rId2">
            <a:alphaModFix/>
          </a:blip>
          <a:srcRect b="672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8"/>
          <p:cNvSpPr txBox="1">
            <a:spLocks noGrp="1"/>
          </p:cNvSpPr>
          <p:nvPr>
            <p:ph type="ctrTitle"/>
          </p:nvPr>
        </p:nvSpPr>
        <p:spPr>
          <a:xfrm>
            <a:off x="3859200" y="2479503"/>
            <a:ext cx="7163840" cy="23888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400"/>
              <a:buFont typeface="Verdana"/>
              <a:buNone/>
              <a:defRPr sz="408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subTitle" idx="1"/>
          </p:nvPr>
        </p:nvSpPr>
        <p:spPr>
          <a:xfrm>
            <a:off x="8323040" y="5987556"/>
            <a:ext cx="2700000" cy="8194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440" b="1">
                <a:solidFill>
                  <a:srgbClr val="A5A5A5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16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68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1"/>
          </p:nvPr>
        </p:nvSpPr>
        <p:spPr>
          <a:xfrm>
            <a:off x="838200" y="1833630"/>
            <a:ext cx="10515600" cy="43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12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625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8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752" y="4133853"/>
            <a:ext cx="5413248" cy="27241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6" y="274639"/>
            <a:ext cx="8457036" cy="826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5629"/>
            <a:ext cx="10972800" cy="4728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77908"/>
            <a:ext cx="595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DE1C4AF0-AB82-6346-890A-EF599C7773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5998384"/>
            <a:ext cx="3860800" cy="307761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US" err="1"/>
              <a:t>dfdf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3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 ftr="0" dt="0"/>
  <p:txStyles>
    <p:titleStyle>
      <a:lvl1pPr algn="l" defTabSz="60957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Trebuchet MS" panose="020B0703020202090204" pitchFamily="34" charset="0"/>
          <a:ea typeface="Lato" charset="0"/>
          <a:cs typeface="Lato" charset="0"/>
        </a:defRPr>
      </a:lvl1pPr>
    </p:titleStyle>
    <p:bodyStyle>
      <a:lvl1pPr marL="457177" indent="-457177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rebuchet MS" panose="020B0703020202090204" pitchFamily="34" charset="0"/>
          <a:ea typeface="Lato" charset="0"/>
          <a:cs typeface="Lato" charset="0"/>
        </a:defRPr>
      </a:lvl1pPr>
      <a:lvl2pPr marL="990551" indent="-380982" algn="l" defTabSz="60957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rebuchet MS" panose="020B0703020202090204" pitchFamily="34" charset="0"/>
          <a:ea typeface="Lato" charset="0"/>
          <a:cs typeface="Lato" charset="0"/>
        </a:defRPr>
      </a:lvl2pPr>
      <a:lvl3pPr marL="1523923" indent="-304784" algn="l" defTabSz="60957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Lato" charset="0"/>
          <a:cs typeface="Lato" charset="0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Trebuchet MS" panose="020B0703020202090204" pitchFamily="34" charset="0"/>
          <a:ea typeface="Lato" charset="0"/>
          <a:cs typeface="Lato" charset="0"/>
        </a:defRPr>
      </a:lvl4pPr>
      <a:lvl5pPr marL="2743063" indent="-304784" algn="l" defTabSz="60957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Trebuchet MS" panose="020B0703020202090204" pitchFamily="34" charset="0"/>
          <a:ea typeface="Lato" charset="0"/>
          <a:cs typeface="Lato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7"/>
          <p:cNvCxnSpPr/>
          <p:nvPr/>
        </p:nvCxnSpPr>
        <p:spPr>
          <a:xfrm>
            <a:off x="2003012" y="6330346"/>
            <a:ext cx="8538216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Google Shape;11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73501" y="6204265"/>
            <a:ext cx="1157624" cy="367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7"/>
          <p:cNvPicPr preferRelativeResize="0"/>
          <p:nvPr/>
        </p:nvPicPr>
        <p:blipFill rotWithShape="1">
          <a:blip r:embed="rId14">
            <a:alphaModFix/>
          </a:blip>
          <a:srcRect l="81882" r="336" b="75537"/>
          <a:stretch/>
        </p:blipFill>
        <p:spPr>
          <a:xfrm>
            <a:off x="9982200" y="0"/>
            <a:ext cx="2183093" cy="190629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/>
          <p:nvPr/>
        </p:nvSpPr>
        <p:spPr>
          <a:xfrm>
            <a:off x="240488" y="6189996"/>
            <a:ext cx="1828025" cy="258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" b="0" i="0" u="none" strike="noStrike" cap="none">
                <a:solidFill>
                  <a:srgbClr val="0C0C0C"/>
                </a:solidFill>
                <a:latin typeface="Verdana"/>
                <a:ea typeface="Verdana"/>
                <a:cs typeface="Verdana"/>
                <a:sym typeface="Verdana"/>
              </a:rPr>
              <a:t>WWW.INSPER.EDU.BR</a:t>
            </a:r>
            <a:endParaRPr sz="2160"/>
          </a:p>
        </p:txBody>
      </p:sp>
      <p:sp>
        <p:nvSpPr>
          <p:cNvPr id="14" name="Google Shape;14;p7"/>
          <p:cNvSpPr txBox="1"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body" idx="1"/>
          </p:nvPr>
        </p:nvSpPr>
        <p:spPr>
          <a:xfrm>
            <a:off x="838200" y="1833630"/>
            <a:ext cx="10515600" cy="435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9431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4038EA-107F-F9D6-429B-E2F1C65B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498F5-3254-DEDD-6A61-B4072B4C5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F5345-EA94-B1E9-BD7E-9C39BB8F3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D98D-57C4-4F63-8155-6CF23261028D}" type="datetimeFigureOut">
              <a:rPr lang="en-IN" smtClean="0"/>
              <a:t>07-09-2022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FAECD-D834-DBCB-56CB-E13BA5E48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54CEE-EE80-BB1E-1A9B-E7BD2547A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8DDF9-2B59-4C63-AB71-FF9899694C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5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727272" rtl="0" eaLnBrk="1" latinLnBrk="0" hangingPunct="1">
        <a:lnSpc>
          <a:spcPct val="90000"/>
        </a:lnSpc>
        <a:spcBef>
          <a:spcPct val="0"/>
        </a:spcBef>
        <a:buNone/>
        <a:defRPr sz="3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18" indent="-181818" algn="l" defTabSz="727272" rtl="0" eaLnBrk="1" latinLnBrk="0" hangingPunct="1">
        <a:lnSpc>
          <a:spcPct val="90000"/>
        </a:lnSpc>
        <a:spcBef>
          <a:spcPts val="795"/>
        </a:spcBef>
        <a:buFont typeface="Arial" panose="020B0604020202020204" pitchFamily="34" charset="0"/>
        <a:buChar char="•"/>
        <a:defRPr sz="2227" kern="1200">
          <a:solidFill>
            <a:schemeClr val="tx1"/>
          </a:solidFill>
          <a:latin typeface="+mn-lt"/>
          <a:ea typeface="+mn-ea"/>
          <a:cs typeface="+mn-cs"/>
        </a:defRPr>
      </a:lvl1pPr>
      <a:lvl2pPr marL="545454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2pPr>
      <a:lvl3pPr marL="909090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591" kern="1200">
          <a:solidFill>
            <a:schemeClr val="tx1"/>
          </a:solidFill>
          <a:latin typeface="+mn-lt"/>
          <a:ea typeface="+mn-ea"/>
          <a:cs typeface="+mn-cs"/>
        </a:defRPr>
      </a:lvl3pPr>
      <a:lvl4pPr marL="1272726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636362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1999998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363634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727270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3090906" indent="-181818" algn="l" defTabSz="72727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1pPr>
      <a:lvl2pPr marL="363636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2pPr>
      <a:lvl3pPr marL="727272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3pPr>
      <a:lvl4pPr marL="1090908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454543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1818180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181816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545452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2909088" algn="l" defTabSz="727272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z="14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966" y="895413"/>
            <a:ext cx="11736070" cy="607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rgbClr val="001F4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49401" y="2883476"/>
            <a:ext cx="901319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1" i="0">
                <a:solidFill>
                  <a:srgbClr val="FF66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9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63636">
        <a:defRPr>
          <a:latin typeface="+mn-lt"/>
          <a:ea typeface="+mn-ea"/>
          <a:cs typeface="+mn-cs"/>
        </a:defRPr>
      </a:lvl2pPr>
      <a:lvl3pPr marL="727272">
        <a:defRPr>
          <a:latin typeface="+mn-lt"/>
          <a:ea typeface="+mn-ea"/>
          <a:cs typeface="+mn-cs"/>
        </a:defRPr>
      </a:lvl3pPr>
      <a:lvl4pPr marL="1090908">
        <a:defRPr>
          <a:latin typeface="+mn-lt"/>
          <a:ea typeface="+mn-ea"/>
          <a:cs typeface="+mn-cs"/>
        </a:defRPr>
      </a:lvl4pPr>
      <a:lvl5pPr marL="1454543">
        <a:defRPr>
          <a:latin typeface="+mn-lt"/>
          <a:ea typeface="+mn-ea"/>
          <a:cs typeface="+mn-cs"/>
        </a:defRPr>
      </a:lvl5pPr>
      <a:lvl6pPr marL="1818180">
        <a:defRPr>
          <a:latin typeface="+mn-lt"/>
          <a:ea typeface="+mn-ea"/>
          <a:cs typeface="+mn-cs"/>
        </a:defRPr>
      </a:lvl6pPr>
      <a:lvl7pPr marL="2181816">
        <a:defRPr>
          <a:latin typeface="+mn-lt"/>
          <a:ea typeface="+mn-ea"/>
          <a:cs typeface="+mn-cs"/>
        </a:defRPr>
      </a:lvl7pPr>
      <a:lvl8pPr marL="2545452">
        <a:defRPr>
          <a:latin typeface="+mn-lt"/>
          <a:ea typeface="+mn-ea"/>
          <a:cs typeface="+mn-cs"/>
        </a:defRPr>
      </a:lvl8pPr>
      <a:lvl9pPr marL="290908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63636">
        <a:defRPr>
          <a:latin typeface="+mn-lt"/>
          <a:ea typeface="+mn-ea"/>
          <a:cs typeface="+mn-cs"/>
        </a:defRPr>
      </a:lvl2pPr>
      <a:lvl3pPr marL="727272">
        <a:defRPr>
          <a:latin typeface="+mn-lt"/>
          <a:ea typeface="+mn-ea"/>
          <a:cs typeface="+mn-cs"/>
        </a:defRPr>
      </a:lvl3pPr>
      <a:lvl4pPr marL="1090908">
        <a:defRPr>
          <a:latin typeface="+mn-lt"/>
          <a:ea typeface="+mn-ea"/>
          <a:cs typeface="+mn-cs"/>
        </a:defRPr>
      </a:lvl4pPr>
      <a:lvl5pPr marL="1454543">
        <a:defRPr>
          <a:latin typeface="+mn-lt"/>
          <a:ea typeface="+mn-ea"/>
          <a:cs typeface="+mn-cs"/>
        </a:defRPr>
      </a:lvl5pPr>
      <a:lvl6pPr marL="1818180">
        <a:defRPr>
          <a:latin typeface="+mn-lt"/>
          <a:ea typeface="+mn-ea"/>
          <a:cs typeface="+mn-cs"/>
        </a:defRPr>
      </a:lvl6pPr>
      <a:lvl7pPr marL="2181816">
        <a:defRPr>
          <a:latin typeface="+mn-lt"/>
          <a:ea typeface="+mn-ea"/>
          <a:cs typeface="+mn-cs"/>
        </a:defRPr>
      </a:lvl7pPr>
      <a:lvl8pPr marL="2545452">
        <a:defRPr>
          <a:latin typeface="+mn-lt"/>
          <a:ea typeface="+mn-ea"/>
          <a:cs typeface="+mn-cs"/>
        </a:defRPr>
      </a:lvl8pPr>
      <a:lvl9pPr marL="2909088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4BD4C2-4104-F741-B760-79643BDB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53DFD-BB9C-AF4D-8CAD-054338181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21D30-5A97-B04B-B1C2-E1B4BA4F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C5127-03F6-9344-9CDE-57CE3002DB0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8F45E-452C-8A4D-8694-DE933A9A2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56C9-A2D5-A744-B0C1-34311EB94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3216E-8F5C-8F45-A86C-EAD8DD9DA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3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olab.bsg.ox.ac.uk/the-basics/outcomes-based-contractin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fernandodd1@al.insper.edu.br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mailto:juliana.outesvelarde@bsg.ox.ac.uk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harry.bregazzi@bsg.ox.ac.uk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.png"/><Relationship Id="rId4" Type="http://schemas.openxmlformats.org/officeDocument/2006/relationships/hyperlink" Target="mailto:srinithya.nagarajan@bsg.ox.ac.u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anurag@impact-verse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anurag@impact-verse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anurag@impact-verse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anurag@impact-verse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6C8E9F-7557-6E44-BCF6-3E3487F92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29" y="2458311"/>
            <a:ext cx="10967341" cy="1619913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02147"/>
                </a:solidFill>
                <a:latin typeface="Trebuchet MS"/>
              </a:rPr>
              <a:t>2022 Summer Hack and Learn</a:t>
            </a:r>
            <a:br>
              <a:rPr lang="en-US">
                <a:solidFill>
                  <a:srgbClr val="002147"/>
                </a:solidFill>
                <a:latin typeface="Trebuchet MS" panose="020B0703020202090204" pitchFamily="34" charset="0"/>
              </a:rPr>
            </a:br>
            <a:r>
              <a:rPr lang="en-US" sz="3200">
                <a:solidFill>
                  <a:srgbClr val="00629B"/>
                </a:solidFill>
              </a:rPr>
              <a:t>07 September</a:t>
            </a:r>
            <a:r>
              <a:rPr lang="en-US" sz="3200">
                <a:solidFill>
                  <a:srgbClr val="00629B"/>
                </a:solidFill>
                <a:latin typeface="Trebuchet MS" panose="020B0703020202090204" pitchFamily="34" charset="0"/>
              </a:rPr>
              <a:t> – Kick off session</a:t>
            </a:r>
            <a:endParaRPr lang="en-US" sz="3200">
              <a:solidFill>
                <a:srgbClr val="00629B"/>
              </a:solidFill>
              <a:latin typeface="Trebuchet M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476D380-40FA-2346-842A-C1FBFF4BA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4" r="12580" b="24115"/>
          <a:stretch/>
        </p:blipFill>
        <p:spPr bwMode="auto">
          <a:xfrm>
            <a:off x="3373394" y="4078224"/>
            <a:ext cx="4605961" cy="138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43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273093" y="-111658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The IBD spreadsheet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D49B01-CC9C-5E29-298B-B03D9D0D3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91" y="1244409"/>
            <a:ext cx="6879417" cy="54986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9057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273093" y="-111658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The IBD spreadsheet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23C4B9-55AA-5B9B-4A0C-1CCE0F471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87" y="1318664"/>
            <a:ext cx="7295051" cy="54243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03207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273093" y="-111658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The IBD spreadsheet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13EAC4-06FA-D7BF-DF40-80595E98B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1272453"/>
            <a:ext cx="6896100" cy="54705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0705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273093" y="-111658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INDIGO Data Dictionary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7FD18-C9F2-D3D8-1F48-52D37898E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28" y="1216657"/>
            <a:ext cx="6865421" cy="55651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5296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273093" y="-111658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Our challenge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CB600E61-8106-AB69-ADAD-E3A5F2AF968C}"/>
              </a:ext>
            </a:extLst>
          </p:cNvPr>
          <p:cNvSpPr txBox="1">
            <a:spLocks/>
          </p:cNvSpPr>
          <p:nvPr/>
        </p:nvSpPr>
        <p:spPr>
          <a:xfrm>
            <a:off x="2392475" y="1792170"/>
            <a:ext cx="9744499" cy="4672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Our spreadsheet should be easy-to-use, simple and able to collect data on any type of impact bond project</a:t>
            </a:r>
          </a:p>
          <a:p>
            <a:endParaRPr lang="en-GB">
              <a:solidFill>
                <a:srgbClr val="002147"/>
              </a:solidFill>
              <a:latin typeface="Trebuchet MS Regular" panose="020B0603020202020204" pitchFamily="34" charset="0"/>
            </a:endParaRPr>
          </a:p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Our spreadsheet should adapt to the data needs of different projects</a:t>
            </a:r>
          </a:p>
          <a:p>
            <a:endParaRPr lang="en-GB">
              <a:solidFill>
                <a:srgbClr val="002147"/>
              </a:solidFill>
              <a:latin typeface="Trebuchet MS Regular" panose="020B0603020202020204" pitchFamily="34" charset="0"/>
            </a:endParaRPr>
          </a:p>
          <a:p>
            <a:endParaRPr lang="en-GB">
              <a:solidFill>
                <a:srgbClr val="002147"/>
              </a:solidFill>
              <a:latin typeface="Trebuchet MS Regular" panose="020B0603020202020204" pitchFamily="34" charset="0"/>
            </a:endParaRPr>
          </a:p>
        </p:txBody>
      </p:sp>
      <p:pic>
        <p:nvPicPr>
          <p:cNvPr id="7" name="Graphic 6" descr="Puzzle">
            <a:extLst>
              <a:ext uri="{FF2B5EF4-FFF2-40B4-BE49-F238E27FC236}">
                <a16:creationId xmlns:a16="http://schemas.microsoft.com/office/drawing/2014/main" id="{1B7ECB04-ACC3-87CE-B7BA-2D411C798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7495" y="4062342"/>
            <a:ext cx="1074979" cy="1074979"/>
          </a:xfrm>
          <a:prstGeom prst="rect">
            <a:avLst/>
          </a:prstGeom>
        </p:spPr>
      </p:pic>
      <p:pic>
        <p:nvPicPr>
          <p:cNvPr id="11" name="Graphic 10" descr="Puzzle">
            <a:extLst>
              <a:ext uri="{FF2B5EF4-FFF2-40B4-BE49-F238E27FC236}">
                <a16:creationId xmlns:a16="http://schemas.microsoft.com/office/drawing/2014/main" id="{3701D90A-0FB5-B69B-3126-D3E994E5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7496" y="1681519"/>
            <a:ext cx="1074979" cy="107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6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273093" y="-111658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Our work plan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B7B12F03-7330-A0B4-0763-78B29464FB27}"/>
              </a:ext>
            </a:extLst>
          </p:cNvPr>
          <p:cNvSpPr txBox="1">
            <a:spLocks/>
          </p:cNvSpPr>
          <p:nvPr/>
        </p:nvSpPr>
        <p:spPr>
          <a:xfrm>
            <a:off x="1140657" y="1737148"/>
            <a:ext cx="10441737" cy="5238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B0F0"/>
                </a:solidFill>
                <a:latin typeface="Trebuchet MS Regular" panose="020B0603020202020204" pitchFamily="34" charset="0"/>
              </a:rPr>
              <a:t>1. Together with a group of practitioners, we will review every tab of our spreadsheet</a:t>
            </a:r>
          </a:p>
          <a:p>
            <a:endParaRPr lang="en-GB">
              <a:solidFill>
                <a:srgbClr val="002147"/>
              </a:solidFill>
              <a:latin typeface="Trebuchet MS Regular" panose="020B0603020202020204" pitchFamily="34" charset="0"/>
            </a:endParaRPr>
          </a:p>
          <a:p>
            <a:r>
              <a:rPr lang="en-GB">
                <a:solidFill>
                  <a:srgbClr val="0070C0"/>
                </a:solidFill>
                <a:latin typeface="Trebuchet MS Regular" panose="020B0603020202020204" pitchFamily="34" charset="0"/>
              </a:rPr>
              <a:t>2. We will have conversations about aspects of impact bond projects that we are not collecting data on yet (costs, for example) and develop a new set of variables</a:t>
            </a:r>
          </a:p>
          <a:p>
            <a:endParaRPr lang="en-GB">
              <a:solidFill>
                <a:srgbClr val="002147"/>
              </a:solidFill>
              <a:latin typeface="Trebuchet MS Regular" panose="020B0603020202020204" pitchFamily="34" charset="0"/>
            </a:endParaRPr>
          </a:p>
          <a:p>
            <a:r>
              <a:rPr lang="en-GB">
                <a:solidFill>
                  <a:srgbClr val="002060"/>
                </a:solidFill>
                <a:latin typeface="Trebuchet MS Regular" panose="020B0603020202020204" pitchFamily="34" charset="0"/>
              </a:rPr>
              <a:t>3. We will think and create the data definitions that are missing (definitions for roles of organisations, for example)</a:t>
            </a:r>
          </a:p>
          <a:p>
            <a:endParaRPr lang="en-GB">
              <a:solidFill>
                <a:srgbClr val="002147"/>
              </a:solidFill>
              <a:latin typeface="Trebuchet MS Regular" panose="020B0603020202020204" pitchFamily="34" charset="0"/>
            </a:endParaRPr>
          </a:p>
          <a:p>
            <a:endParaRPr lang="en-GB">
              <a:solidFill>
                <a:srgbClr val="002147"/>
              </a:solidFill>
              <a:latin typeface="Trebuchet MS Regular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64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1431471" y="1677347"/>
            <a:ext cx="9086683" cy="451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pPr algn="ctr"/>
            <a:r>
              <a:rPr lang="en-GB">
                <a:solidFill>
                  <a:srgbClr val="002060"/>
                </a:solidFill>
                <a:latin typeface="Trebuchet MS Regular" panose="020B0603020202020204" pitchFamily="34" charset="0"/>
              </a:rPr>
              <a:t>Come join challenge#24! </a:t>
            </a:r>
          </a:p>
          <a:p>
            <a:pPr algn="ctr"/>
            <a:endParaRPr lang="en-GB">
              <a:solidFill>
                <a:srgbClr val="002060"/>
              </a:solidFill>
              <a:latin typeface="Trebuchet MS Regular" panose="020B0603020202020204" pitchFamily="34" charset="0"/>
            </a:endParaRPr>
          </a:p>
          <a:p>
            <a:pPr algn="ctr"/>
            <a:r>
              <a:rPr lang="en-GB">
                <a:solidFill>
                  <a:srgbClr val="002060"/>
                </a:solidFill>
                <a:latin typeface="Trebuchet MS Regular" panose="020B0603020202020204" pitchFamily="34" charset="0"/>
              </a:rPr>
              <a:t>Questions? </a:t>
            </a:r>
          </a:p>
          <a:p>
            <a:pPr algn="ctr"/>
            <a:endParaRPr lang="en-GB">
              <a:solidFill>
                <a:srgbClr val="002060"/>
              </a:solidFill>
              <a:latin typeface="Trebuchet MS Regular" panose="020B0603020202020204" pitchFamily="34" charset="0"/>
            </a:endParaRPr>
          </a:p>
          <a:p>
            <a:pPr algn="ctr"/>
            <a:r>
              <a:rPr lang="en-GB" err="1">
                <a:solidFill>
                  <a:srgbClr val="002060"/>
                </a:solidFill>
                <a:latin typeface="Trebuchet MS Regular" panose="020B0603020202020204" pitchFamily="34" charset="0"/>
              </a:rPr>
              <a:t>juliana.outesvelarde@bsg.ox.ac.uk</a:t>
            </a:r>
            <a:br>
              <a:rPr lang="en-GB">
                <a:solidFill>
                  <a:srgbClr val="002060"/>
                </a:solidFill>
                <a:latin typeface="Trebuchet MS Regular" panose="020B0603020202020204" pitchFamily="34" charset="0"/>
              </a:rPr>
            </a:br>
            <a:br>
              <a:rPr lang="en-GB">
                <a:solidFill>
                  <a:srgbClr val="002060"/>
                </a:solidFill>
                <a:latin typeface="Trebuchet MS Regular" panose="020B0603020202020204" pitchFamily="34" charset="0"/>
              </a:rPr>
            </a:br>
            <a:endParaRPr lang="en-GB">
              <a:solidFill>
                <a:srgbClr val="002060"/>
              </a:solidFill>
              <a:latin typeface="Trebuchet MS Regular" panose="020B0603020202020204" pitchFamily="34" charset="0"/>
            </a:endParaRPr>
          </a:p>
        </p:txBody>
      </p:sp>
      <p:pic>
        <p:nvPicPr>
          <p:cNvPr id="2" name="Graphic 1" descr="Puzzle">
            <a:extLst>
              <a:ext uri="{FF2B5EF4-FFF2-40B4-BE49-F238E27FC236}">
                <a16:creationId xmlns:a16="http://schemas.microsoft.com/office/drawing/2014/main" id="{C3570C93-382A-27FE-98DC-AF6D7EDCF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3280" y="5193178"/>
            <a:ext cx="1549855" cy="1549855"/>
          </a:xfrm>
          <a:prstGeom prst="rect">
            <a:avLst/>
          </a:prstGeom>
        </p:spPr>
      </p:pic>
      <p:pic>
        <p:nvPicPr>
          <p:cNvPr id="3" name="Graphic 2" descr="Puzzle">
            <a:extLst>
              <a:ext uri="{FF2B5EF4-FFF2-40B4-BE49-F238E27FC236}">
                <a16:creationId xmlns:a16="http://schemas.microsoft.com/office/drawing/2014/main" id="{C03E18B6-89E0-CF98-5F95-9C69CB44E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3940" y="3345555"/>
            <a:ext cx="1549855" cy="1549855"/>
          </a:xfrm>
          <a:prstGeom prst="rect">
            <a:avLst/>
          </a:prstGeom>
        </p:spPr>
      </p:pic>
      <p:pic>
        <p:nvPicPr>
          <p:cNvPr id="6" name="Graphic 5" descr="Puzzle">
            <a:extLst>
              <a:ext uri="{FF2B5EF4-FFF2-40B4-BE49-F238E27FC236}">
                <a16:creationId xmlns:a16="http://schemas.microsoft.com/office/drawing/2014/main" id="{CCF20978-470F-F945-D6DC-41CE55999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6032" y="5308145"/>
            <a:ext cx="1549855" cy="1549855"/>
          </a:xfrm>
          <a:prstGeom prst="rect">
            <a:avLst/>
          </a:prstGeom>
        </p:spPr>
      </p:pic>
      <p:pic>
        <p:nvPicPr>
          <p:cNvPr id="7" name="Graphic 6" descr="Puzzle">
            <a:extLst>
              <a:ext uri="{FF2B5EF4-FFF2-40B4-BE49-F238E27FC236}">
                <a16:creationId xmlns:a16="http://schemas.microsoft.com/office/drawing/2014/main" id="{5D3C683C-6AAE-512F-52A7-8A21ACFCB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9154" y="4642342"/>
            <a:ext cx="1549855" cy="15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21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 txBox="1">
            <a:spLocks noGrp="1"/>
          </p:cNvSpPr>
          <p:nvPr>
            <p:ph type="subTitle" idx="1"/>
          </p:nvPr>
        </p:nvSpPr>
        <p:spPr>
          <a:xfrm>
            <a:off x="4175760" y="2416714"/>
            <a:ext cx="7268496" cy="20245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10" tIns="54840" rIns="109710" bIns="54840" anchor="ctr" anchorCtr="0">
            <a:normAutofit/>
          </a:bodyPr>
          <a:lstStyle/>
          <a:p>
            <a:pPr marL="0" indent="0">
              <a:spcBef>
                <a:spcPts val="0"/>
              </a:spcBef>
              <a:buClr>
                <a:srgbClr val="3F3F3F"/>
              </a:buClr>
              <a:buSzPts val="1800"/>
            </a:pPr>
            <a:r>
              <a:rPr lang="en-US" sz="2160" b="0">
                <a:solidFill>
                  <a:srgbClr val="3F3F3F"/>
                </a:solidFill>
              </a:rPr>
              <a:t>INDIGO </a:t>
            </a:r>
            <a:endParaRPr lang="en-US"/>
          </a:p>
          <a:p>
            <a:pPr marL="0" indent="0">
              <a:spcBef>
                <a:spcPts val="0"/>
              </a:spcBef>
              <a:buClr>
                <a:srgbClr val="3F3F3F"/>
              </a:buClr>
              <a:buSzPts val="1800"/>
            </a:pPr>
            <a:r>
              <a:rPr lang="en-US" sz="2160" b="0">
                <a:solidFill>
                  <a:srgbClr val="3F3F3F"/>
                </a:solidFill>
              </a:rPr>
              <a:t>Hack and Learn Kick Off – 7</a:t>
            </a:r>
            <a:r>
              <a:rPr lang="en-US" sz="2160" b="0" baseline="30000">
                <a:solidFill>
                  <a:srgbClr val="3F3F3F"/>
                </a:solidFill>
              </a:rPr>
              <a:t>th</a:t>
            </a:r>
            <a:r>
              <a:rPr lang="en-US" sz="2160" b="0">
                <a:solidFill>
                  <a:srgbClr val="3F3F3F"/>
                </a:solidFill>
              </a:rPr>
              <a:t> September 2022</a:t>
            </a:r>
            <a:br>
              <a:rPr lang="en-US" sz="2160" b="0">
                <a:solidFill>
                  <a:srgbClr val="3F3F3F"/>
                </a:solidFill>
              </a:rPr>
            </a:br>
            <a:r>
              <a:rPr lang="en-US" sz="2160">
                <a:solidFill>
                  <a:srgbClr val="3F3F3F"/>
                </a:solidFill>
              </a:rPr>
              <a:t>Building a dashboard of outcomes-based contracts</a:t>
            </a:r>
          </a:p>
          <a:p>
            <a:pPr marL="0" indent="0">
              <a:spcBef>
                <a:spcPts val="0"/>
              </a:spcBef>
              <a:buClr>
                <a:srgbClr val="3F3F3F"/>
              </a:buClr>
              <a:buSzPts val="1800"/>
            </a:pPr>
            <a:r>
              <a:rPr lang="en-US" sz="2160">
                <a:solidFill>
                  <a:srgbClr val="FF0000"/>
                </a:solidFill>
              </a:rPr>
              <a:t>Challenge #25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386" y="2645843"/>
            <a:ext cx="2774603" cy="177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189" y="2382048"/>
            <a:ext cx="2013889" cy="147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FC99083D-C08D-4328-8B04-816A49C27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09" t="26025" r="14579" b="34665"/>
          <a:stretch/>
        </p:blipFill>
        <p:spPr>
          <a:xfrm>
            <a:off x="627190" y="4010119"/>
            <a:ext cx="2774604" cy="702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Outcomes-based contracting*</a:t>
            </a:r>
            <a:endParaRPr sz="28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0;p6">
            <a:extLst>
              <a:ext uri="{FF2B5EF4-FFF2-40B4-BE49-F238E27FC236}">
                <a16:creationId xmlns:a16="http://schemas.microsoft.com/office/drawing/2014/main" id="{620F5BB5-D6D9-8055-3459-1D3E3B9220E5}"/>
              </a:ext>
            </a:extLst>
          </p:cNvPr>
          <p:cNvSpPr txBox="1"/>
          <p:nvPr/>
        </p:nvSpPr>
        <p:spPr>
          <a:xfrm>
            <a:off x="758579" y="6425869"/>
            <a:ext cx="9021146" cy="33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defTabSz="1097280">
              <a:buClr>
                <a:srgbClr val="000000"/>
              </a:buClr>
            </a:pPr>
            <a:r>
              <a:rPr lang="en-US"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*For more information: </a:t>
            </a:r>
            <a:r>
              <a:rPr lang="en-US"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https://golab.bsg.ox.ac.uk/the-basics/outcomes-based-contracting/</a:t>
            </a:r>
            <a:r>
              <a:rPr lang="en-US"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40" i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40;p6">
            <a:extLst>
              <a:ext uri="{FF2B5EF4-FFF2-40B4-BE49-F238E27FC236}">
                <a16:creationId xmlns:a16="http://schemas.microsoft.com/office/drawing/2014/main" id="{8E14CC27-0FF9-E766-5642-5F0C6D108B6F}"/>
              </a:ext>
            </a:extLst>
          </p:cNvPr>
          <p:cNvSpPr txBox="1"/>
          <p:nvPr/>
        </p:nvSpPr>
        <p:spPr>
          <a:xfrm>
            <a:off x="954183" y="5451119"/>
            <a:ext cx="7267458" cy="33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defTabSz="1097280">
              <a:buClr>
                <a:srgbClr val="000000"/>
              </a:buClr>
            </a:pPr>
            <a:r>
              <a:rPr lang="en-US"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Source: Guide to the Assessment of Socio-Environmental Impact (</a:t>
            </a:r>
            <a:r>
              <a:rPr lang="en-US" sz="1440" kern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Insper</a:t>
            </a:r>
            <a:r>
              <a:rPr lang="en-US"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40" kern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Metricis</a:t>
            </a:r>
            <a:r>
              <a:rPr lang="en-US"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2022).</a:t>
            </a:r>
            <a:endParaRPr sz="1440" i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BF044A18-DD27-22DB-A6ED-953ED973F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32"/>
          <a:stretch/>
        </p:blipFill>
        <p:spPr>
          <a:xfrm>
            <a:off x="1004213" y="1854680"/>
            <a:ext cx="7538086" cy="3334492"/>
          </a:xfrm>
          <a:prstGeom prst="rect">
            <a:avLst/>
          </a:prstGeom>
        </p:spPr>
      </p:pic>
      <p:sp>
        <p:nvSpPr>
          <p:cNvPr id="20" name="Seta: Curva para Baixo 19">
            <a:extLst>
              <a:ext uri="{FF2B5EF4-FFF2-40B4-BE49-F238E27FC236}">
                <a16:creationId xmlns:a16="http://schemas.microsoft.com/office/drawing/2014/main" id="{7C5342A3-D0F1-C636-825A-B5063C163407}"/>
              </a:ext>
            </a:extLst>
          </p:cNvPr>
          <p:cNvSpPr/>
          <p:nvPr/>
        </p:nvSpPr>
        <p:spPr>
          <a:xfrm>
            <a:off x="1472808" y="1114910"/>
            <a:ext cx="2090678" cy="739770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buClr>
                <a:srgbClr val="000000"/>
              </a:buClr>
            </a:pPr>
            <a:endParaRPr lang="pt-BR" sz="168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EECF7F9-3DA9-3681-5AE4-2D99408636A5}"/>
              </a:ext>
            </a:extLst>
          </p:cNvPr>
          <p:cNvSpPr txBox="1"/>
          <p:nvPr/>
        </p:nvSpPr>
        <p:spPr>
          <a:xfrm>
            <a:off x="3563486" y="1107686"/>
            <a:ext cx="5486400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 general, traditional forms of contracting public service pay for inputs or activities.</a:t>
            </a:r>
            <a:endParaRPr lang="pt-BR"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Seta: Curva para Cima 26">
            <a:extLst>
              <a:ext uri="{FF2B5EF4-FFF2-40B4-BE49-F238E27FC236}">
                <a16:creationId xmlns:a16="http://schemas.microsoft.com/office/drawing/2014/main" id="{93A3946A-F672-033A-6E72-F4C6BE2B5721}"/>
              </a:ext>
            </a:extLst>
          </p:cNvPr>
          <p:cNvSpPr/>
          <p:nvPr/>
        </p:nvSpPr>
        <p:spPr>
          <a:xfrm>
            <a:off x="5949043" y="4779334"/>
            <a:ext cx="1979022" cy="671785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buClr>
                <a:srgbClr val="000000"/>
              </a:buClr>
            </a:pPr>
            <a:endParaRPr lang="pt-BR" sz="168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5014EE0-51FF-7EC7-0628-33C5257C5FD8}"/>
              </a:ext>
            </a:extLst>
          </p:cNvPr>
          <p:cNvSpPr txBox="1"/>
          <p:nvPr/>
        </p:nvSpPr>
        <p:spPr>
          <a:xfrm>
            <a:off x="7928064" y="4680797"/>
            <a:ext cx="3309754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Outcomes-based contracting is a way of linking payments directly to outcomes.</a:t>
            </a:r>
            <a:endParaRPr lang="pt-BR"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7213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Do we have data?</a:t>
            </a:r>
            <a:endParaRPr sz="28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93580900-7060-3EE0-DA4C-F23168E9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883" y="1461305"/>
            <a:ext cx="7678234" cy="431900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6F6BA70-CDF6-E6A1-A3E5-BCFCF838FDCF}"/>
              </a:ext>
            </a:extLst>
          </p:cNvPr>
          <p:cNvSpPr txBox="1"/>
          <p:nvPr/>
        </p:nvSpPr>
        <p:spPr>
          <a:xfrm>
            <a:off x="2256885" y="1055040"/>
            <a:ext cx="7678232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7280">
              <a:buClr>
                <a:srgbClr val="000000"/>
              </a:buClr>
            </a:pPr>
            <a:r>
              <a:rPr lang="en-US" sz="1920" b="1" kern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Yes, we do!</a:t>
            </a:r>
            <a:endParaRPr lang="pt-BR" sz="1920" b="1" kern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37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48763" y="1560538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48763" y="234191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Our agenda for today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E94A868-9FEA-FE4C-B88F-83D5DAB7C566}"/>
              </a:ext>
            </a:extLst>
          </p:cNvPr>
          <p:cNvSpPr txBox="1">
            <a:spLocks/>
          </p:cNvSpPr>
          <p:nvPr/>
        </p:nvSpPr>
        <p:spPr>
          <a:xfrm>
            <a:off x="440273" y="2060804"/>
            <a:ext cx="864235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177" indent="-457177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  <a:lvl2pPr marL="990551" indent="-380982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2pPr>
            <a:lvl3pPr marL="1523923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4pPr>
            <a:lvl5pPr marL="2743063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565" indent="-456565"/>
            <a:r>
              <a:rPr lang="en-GB">
                <a:solidFill>
                  <a:schemeClr val="tx2"/>
                </a:solidFill>
                <a:latin typeface="Trebuchet MS"/>
                <a:ea typeface="Lato"/>
                <a:cs typeface="Lato"/>
              </a:rPr>
              <a:t>Welcome and introductions</a:t>
            </a:r>
            <a:endParaRPr lang="en-US">
              <a:solidFill>
                <a:schemeClr val="tx2"/>
              </a:solidFill>
              <a:latin typeface="Trebuchet MS"/>
              <a:ea typeface="Lato"/>
              <a:cs typeface="Lato"/>
            </a:endParaRPr>
          </a:p>
          <a:p>
            <a:pPr marL="456565" indent="-456565"/>
            <a:r>
              <a:rPr lang="en-GB">
                <a:solidFill>
                  <a:schemeClr val="tx2"/>
                </a:solidFill>
                <a:latin typeface="Trebuchet MS"/>
                <a:ea typeface="Lato"/>
                <a:cs typeface="Lato"/>
              </a:rPr>
              <a:t>Introduction to our Hack and Learn event</a:t>
            </a:r>
          </a:p>
          <a:p>
            <a:pPr marL="456565" indent="-456565"/>
            <a:r>
              <a:rPr lang="en-GB">
                <a:solidFill>
                  <a:schemeClr val="tx2"/>
                </a:solidFill>
                <a:latin typeface="Trebuchet MS"/>
                <a:ea typeface="Lato"/>
                <a:cs typeface="Lato"/>
              </a:rPr>
              <a:t>Challenge pitches</a:t>
            </a:r>
          </a:p>
          <a:p>
            <a:pPr marL="456565" indent="-456565"/>
            <a:r>
              <a:rPr lang="en-GB">
                <a:solidFill>
                  <a:schemeClr val="tx2"/>
                </a:solidFill>
                <a:latin typeface="Trebuchet MS"/>
                <a:ea typeface="Lato"/>
                <a:cs typeface="Lato"/>
              </a:rPr>
              <a:t>Hack-teams, Slack channels and development support</a:t>
            </a:r>
          </a:p>
          <a:p>
            <a:pPr marL="456565" indent="-456565"/>
            <a:r>
              <a:rPr lang="en-GB">
                <a:solidFill>
                  <a:schemeClr val="tx2"/>
                </a:solidFill>
                <a:latin typeface="Trebuchet MS"/>
                <a:ea typeface="Lato"/>
                <a:cs typeface="Lato"/>
              </a:rPr>
              <a:t>Questions?</a:t>
            </a:r>
          </a:p>
          <a:p>
            <a:pPr marL="456565" indent="-456565"/>
            <a:endParaRPr lang="en-GB" sz="2400">
              <a:solidFill>
                <a:schemeClr val="tx2"/>
              </a:solidFill>
            </a:endParaRPr>
          </a:p>
          <a:p>
            <a:pPr marL="456565" indent="-456565"/>
            <a:endParaRPr lang="en-GB">
              <a:solidFill>
                <a:schemeClr val="tx2"/>
              </a:solidFill>
            </a:endParaRPr>
          </a:p>
          <a:p>
            <a:pPr marL="0" indent="0">
              <a:buFont typeface="Arial"/>
              <a:buNone/>
            </a:pPr>
            <a:endParaRPr lang="en-GB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2E3602-799A-6343-B326-1D955E5745FD}"/>
              </a:ext>
            </a:extLst>
          </p:cNvPr>
          <p:cNvSpPr txBox="1"/>
          <p:nvPr/>
        </p:nvSpPr>
        <p:spPr>
          <a:xfrm>
            <a:off x="9084007" y="2026378"/>
            <a:ext cx="2852929" cy="1217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buClr>
                <a:srgbClr val="0070C0"/>
              </a:buClr>
              <a:buSzPts val="2800"/>
            </a:pPr>
            <a:r>
              <a:rPr lang="en-GB">
                <a:solidFill>
                  <a:srgbClr val="0070C0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The session is being recorded. </a:t>
            </a:r>
            <a:endParaRPr lang="en-GB">
              <a:latin typeface="Trebuchet MS" panose="020B070302020209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ts val="2800"/>
            </a:pPr>
            <a:r>
              <a:rPr lang="en-GB">
                <a:solidFill>
                  <a:srgbClr val="C00000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Please post questions in the chat throughout.</a:t>
            </a:r>
          </a:p>
        </p:txBody>
      </p:sp>
      <p:pic>
        <p:nvPicPr>
          <p:cNvPr id="6" name="Picture 6" descr="A blue bird on a branch&#10;&#10;Description automatically generated">
            <a:extLst>
              <a:ext uri="{FF2B5EF4-FFF2-40B4-BE49-F238E27FC236}">
                <a16:creationId xmlns:a16="http://schemas.microsoft.com/office/drawing/2014/main" id="{576DAAA3-13D5-E7D3-8117-F13AFED4C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233" y="3617201"/>
            <a:ext cx="2743200" cy="2544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102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But we need help with the visualization…</a:t>
            </a:r>
            <a:endParaRPr sz="28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7FC89B8-DB1B-7707-745C-F72BC703C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966" y="1587063"/>
            <a:ext cx="9366068" cy="387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64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The challenge</a:t>
            </a:r>
            <a:endParaRPr sz="28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DF3B6E9-8393-4004-DEFC-87CE58A99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823" y="1215454"/>
            <a:ext cx="8249195" cy="464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23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How to do?</a:t>
            </a:r>
            <a:endParaRPr sz="28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F46060-097D-5836-E965-34A81839C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2" y="1234441"/>
            <a:ext cx="5360574" cy="459477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088B95C-F198-8CDF-D3C4-3E3E5AD56FEC}"/>
              </a:ext>
            </a:extLst>
          </p:cNvPr>
          <p:cNvSpPr txBox="1"/>
          <p:nvPr/>
        </p:nvSpPr>
        <p:spPr>
          <a:xfrm>
            <a:off x="6633116" y="2985802"/>
            <a:ext cx="486111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proposal is to use the Data Studio platform combined with the </a:t>
            </a:r>
            <a:r>
              <a:rPr lang="en-US" sz="168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Insper</a:t>
            </a:r>
            <a:r>
              <a:rPr lang="en-US" sz="168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68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Metricis</a:t>
            </a:r>
            <a:r>
              <a:rPr lang="en-US" sz="168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OBC database.</a:t>
            </a:r>
            <a:endParaRPr lang="pt-BR"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4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Guidelines</a:t>
            </a:r>
            <a:endParaRPr sz="28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Imagem 6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45F95516-9518-3C57-B363-CACC183CEF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" t="15146" r="35512"/>
          <a:stretch/>
        </p:blipFill>
        <p:spPr>
          <a:xfrm>
            <a:off x="883922" y="1298240"/>
            <a:ext cx="6181343" cy="461541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D71423F-027C-7BE7-8CBA-E056385FCDF4}"/>
              </a:ext>
            </a:extLst>
          </p:cNvPr>
          <p:cNvSpPr txBox="1"/>
          <p:nvPr/>
        </p:nvSpPr>
        <p:spPr>
          <a:xfrm>
            <a:off x="7276998" y="1611555"/>
            <a:ext cx="41590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7280">
              <a:buClr>
                <a:srgbClr val="000000"/>
              </a:buClr>
            </a:pPr>
            <a:r>
              <a:rPr lang="en-US" sz="168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Some topics to guide the discussion:</a:t>
            </a:r>
          </a:p>
          <a:p>
            <a:pPr defTabSz="1097280">
              <a:buClr>
                <a:srgbClr val="000000"/>
              </a:buClr>
            </a:pPr>
            <a:endParaRPr lang="en-US"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1) Location by country</a:t>
            </a:r>
          </a:p>
          <a:p>
            <a:pPr defTabSz="1097280">
              <a:buClr>
                <a:srgbClr val="000000"/>
              </a:buClr>
            </a:pPr>
            <a:endParaRPr lang="en-US"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2) Stage of development of the contract</a:t>
            </a:r>
          </a:p>
          <a:p>
            <a:pPr defTabSz="1097280">
              <a:buClr>
                <a:srgbClr val="000000"/>
              </a:buClr>
            </a:pPr>
            <a:endParaRPr lang="en-US"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3) Date do announcement</a:t>
            </a:r>
          </a:p>
          <a:p>
            <a:pPr defTabSz="1097280">
              <a:buClr>
                <a:srgbClr val="000000"/>
              </a:buClr>
            </a:pPr>
            <a:endParaRPr lang="en-US"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4) Contract duration</a:t>
            </a:r>
          </a:p>
          <a:p>
            <a:pPr defTabSz="1097280">
              <a:buClr>
                <a:srgbClr val="000000"/>
              </a:buClr>
            </a:pPr>
            <a:endParaRPr lang="en-US"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5) Target</a:t>
            </a:r>
          </a:p>
          <a:p>
            <a:pPr defTabSz="1097280">
              <a:buClr>
                <a:srgbClr val="000000"/>
              </a:buClr>
            </a:pPr>
            <a:endParaRPr lang="en-US"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6) SDG related</a:t>
            </a:r>
          </a:p>
          <a:p>
            <a:pPr defTabSz="1097280">
              <a:buClr>
                <a:srgbClr val="000000"/>
              </a:buClr>
            </a:pPr>
            <a:endParaRPr lang="en-US"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097280">
              <a:buClr>
                <a:srgbClr val="000000"/>
              </a:buClr>
            </a:pPr>
            <a:r>
              <a:rPr lang="en-US" sz="168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	And others…</a:t>
            </a:r>
            <a:endParaRPr lang="pt-BR"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236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1004213" y="441400"/>
            <a:ext cx="9464040" cy="66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defTabSz="1097280">
              <a:lnSpc>
                <a:spcPct val="90000"/>
              </a:lnSpc>
              <a:buClr>
                <a:srgbClr val="C00000"/>
              </a:buClr>
              <a:buSzPts val="2400"/>
            </a:pPr>
            <a:r>
              <a:rPr lang="en-US" sz="288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Example</a:t>
            </a:r>
            <a:endParaRPr sz="28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5A3C4F9-2D0D-0337-7245-EBF3D778A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872" y="1107687"/>
            <a:ext cx="8430768" cy="47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08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/>
          <p:nvPr/>
        </p:nvSpPr>
        <p:spPr>
          <a:xfrm>
            <a:off x="1620127" y="893183"/>
            <a:ext cx="8956885" cy="156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 fontScale="77500" lnSpcReduction="20000"/>
          </a:bodyPr>
          <a:lstStyle/>
          <a:p>
            <a:pPr algn="ctr" defTabSz="1097280">
              <a:lnSpc>
                <a:spcPct val="90000"/>
              </a:lnSpc>
              <a:buClr>
                <a:srgbClr val="C00000"/>
              </a:buClr>
              <a:buSzPct val="100000"/>
            </a:pPr>
            <a:r>
              <a:rPr lang="en-US" sz="3360" b="1" u="sng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Challenge #25</a:t>
            </a:r>
          </a:p>
          <a:p>
            <a:pPr algn="ctr" defTabSz="1097280">
              <a:lnSpc>
                <a:spcPct val="90000"/>
              </a:lnSpc>
              <a:buClr>
                <a:srgbClr val="C00000"/>
              </a:buClr>
              <a:buSzPct val="100000"/>
            </a:pPr>
            <a:endParaRPr lang="en-US" sz="3360" b="1" kern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ctr" defTabSz="1097280">
              <a:lnSpc>
                <a:spcPct val="90000"/>
              </a:lnSpc>
              <a:buClr>
                <a:srgbClr val="C00000"/>
              </a:buClr>
              <a:buSzPct val="100000"/>
            </a:pPr>
            <a:r>
              <a:rPr lang="en-US" sz="336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We hope you can join us!</a:t>
            </a:r>
            <a:br>
              <a:rPr lang="en-US" sz="336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3360" b="1" kern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ctr" defTabSz="1097280">
              <a:lnSpc>
                <a:spcPct val="90000"/>
              </a:lnSpc>
              <a:buClr>
                <a:srgbClr val="C00000"/>
              </a:buClr>
              <a:buSzPct val="100000"/>
            </a:pPr>
            <a:r>
              <a:rPr lang="en-US" sz="3360" b="1" kern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Thank you!</a:t>
            </a:r>
            <a:endParaRPr sz="16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3103436" y="2521761"/>
            <a:ext cx="5985128" cy="133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rmAutofit/>
          </a:bodyPr>
          <a:lstStyle/>
          <a:p>
            <a:pPr algn="ctr" defTabSz="109728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sz="2160" u="sng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jorgenri1@insper.edu.br</a:t>
            </a:r>
            <a:br>
              <a:rPr lang="en-US" sz="216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160" u="sng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juliana.outesvelarde@bsg.ox.ac.uk</a:t>
            </a:r>
            <a:endParaRPr sz="2160" ker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ctr" defTabSz="1097280">
              <a:lnSpc>
                <a:spcPct val="90000"/>
              </a:lnSpc>
              <a:spcBef>
                <a:spcPts val="1200"/>
              </a:spcBef>
              <a:buClr>
                <a:srgbClr val="000000"/>
              </a:buClr>
              <a:buSzPct val="100000"/>
            </a:pPr>
            <a:endParaRPr sz="2160" ker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99947" y="6550365"/>
            <a:ext cx="682454" cy="30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6281" y="6175225"/>
            <a:ext cx="1651357" cy="52895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 txBox="1"/>
          <p:nvPr/>
        </p:nvSpPr>
        <p:spPr>
          <a:xfrm>
            <a:off x="2335531" y="6409469"/>
            <a:ext cx="8049006" cy="33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defTabSz="1097280">
              <a:buClr>
                <a:srgbClr val="000000"/>
              </a:buClr>
            </a:pPr>
            <a:r>
              <a:rPr lang="en-US" sz="144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INDIGO</a:t>
            </a:r>
            <a:r>
              <a:rPr lang="en-US" sz="144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Hack and Learn Summer 2022 – Challenge: </a:t>
            </a:r>
            <a:r>
              <a:rPr lang="en-US" sz="1440" i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Building a dashboard of outcomes-based contracts</a:t>
            </a:r>
            <a:endParaRPr sz="1440" i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C23231-5569-49A0-A682-C089DDBD3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558" y="4229437"/>
            <a:ext cx="300609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C54D67B-119D-48BF-8E28-9D26F647D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33" y="3886658"/>
            <a:ext cx="3301406" cy="156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4B791-5D74-7C41-ABF6-6FE5E554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30" y="637308"/>
            <a:ext cx="7455342" cy="17274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58B681-86D6-D140-A23B-84BB547B17CD}"/>
              </a:ext>
            </a:extLst>
          </p:cNvPr>
          <p:cNvSpPr txBox="1"/>
          <p:nvPr/>
        </p:nvSpPr>
        <p:spPr>
          <a:xfrm>
            <a:off x="1328028" y="2618643"/>
            <a:ext cx="9536514" cy="2735703"/>
          </a:xfrm>
          <a:prstGeom prst="rect">
            <a:avLst/>
          </a:prstGeom>
          <a:noFill/>
        </p:spPr>
        <p:txBody>
          <a:bodyPr wrap="square" lIns="72726" tIns="36363" rIns="72726" bIns="36363" rtlCol="0" anchor="t">
            <a:spAutoFit/>
          </a:bodyPr>
          <a:lstStyle/>
          <a:p>
            <a:pPr algn="ctr" defTabSz="727272">
              <a:defRPr/>
            </a:pPr>
            <a:r>
              <a:rPr lang="en-GB" sz="3250" b="1">
                <a:solidFill>
                  <a:srgbClr val="002147"/>
                </a:solidFill>
                <a:latin typeface="Trebuchet MS"/>
                <a:cs typeface="Calibri"/>
              </a:rPr>
              <a:t>Hack and Learn – Challenge #26</a:t>
            </a:r>
            <a:br>
              <a:rPr lang="en-GB" sz="3250" b="1">
                <a:solidFill>
                  <a:srgbClr val="002147"/>
                </a:solidFill>
                <a:latin typeface="Trebuchet MS" panose="020B0603020202020204" pitchFamily="34" charset="0"/>
                <a:cs typeface="Calibri"/>
              </a:rPr>
            </a:br>
            <a:endParaRPr lang="en-GB" sz="3250" b="1">
              <a:solidFill>
                <a:srgbClr val="002147"/>
              </a:solidFill>
              <a:latin typeface="Trebuchet MS" panose="020B0603020202020204" pitchFamily="34" charset="0"/>
            </a:endParaRPr>
          </a:p>
          <a:p>
            <a:pPr algn="ctr" defTabSz="727272">
              <a:defRPr/>
            </a:pPr>
            <a:r>
              <a:rPr lang="en-US" sz="3600" b="1">
                <a:solidFill>
                  <a:srgbClr val="002147"/>
                </a:solidFill>
                <a:latin typeface="Trebuchet MS"/>
              </a:rPr>
              <a:t>Outcomes-based approaches to education: Getting the evidence to policymakers</a:t>
            </a:r>
            <a:br>
              <a:rPr lang="en-US" sz="3600" b="1">
                <a:latin typeface="Trebuchet MS"/>
              </a:rPr>
            </a:br>
            <a:endParaRPr lang="en-GB" sz="3600">
              <a:solidFill>
                <a:srgbClr val="00619B"/>
              </a:solidFill>
              <a:latin typeface="Trebuchet MS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8289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7F42E6C-7AA0-68FF-763D-33781EEF9DFC}"/>
              </a:ext>
            </a:extLst>
          </p:cNvPr>
          <p:cNvSpPr/>
          <p:nvPr/>
        </p:nvSpPr>
        <p:spPr>
          <a:xfrm>
            <a:off x="2475474" y="685810"/>
            <a:ext cx="2088108" cy="8325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rebuchet MS" panose="020B0703020202090204" pitchFamily="34" charset="0"/>
              </a:rPr>
              <a:t>Search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6693A9E-9B43-C810-F815-9CA04DF70C6E}"/>
              </a:ext>
            </a:extLst>
          </p:cNvPr>
          <p:cNvSpPr/>
          <p:nvPr/>
        </p:nvSpPr>
        <p:spPr>
          <a:xfrm>
            <a:off x="2475474" y="2057405"/>
            <a:ext cx="2088108" cy="83251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rebuchet MS" panose="020B0703020202090204" pitchFamily="34" charset="0"/>
              </a:rPr>
              <a:t>Screen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20F9D5-809B-5047-2647-C9948038BAEF}"/>
              </a:ext>
            </a:extLst>
          </p:cNvPr>
          <p:cNvSpPr/>
          <p:nvPr/>
        </p:nvSpPr>
        <p:spPr>
          <a:xfrm>
            <a:off x="1567898" y="3429000"/>
            <a:ext cx="3903259" cy="10463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rebuchet MS" panose="020B0703020202090204" pitchFamily="34" charset="0"/>
              </a:rPr>
              <a:t>Assess against inclusion criteria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258243-E4C8-4126-7F5F-65F8B2B4CA83}"/>
              </a:ext>
            </a:extLst>
          </p:cNvPr>
          <p:cNvSpPr/>
          <p:nvPr/>
        </p:nvSpPr>
        <p:spPr>
          <a:xfrm>
            <a:off x="1567897" y="5014409"/>
            <a:ext cx="3903259" cy="104632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rebuchet MS" panose="020B0703020202090204" pitchFamily="34" charset="0"/>
              </a:rPr>
              <a:t>Extract data and </a:t>
            </a:r>
            <a:r>
              <a:rPr lang="en-US" sz="3200" err="1">
                <a:solidFill>
                  <a:srgbClr val="002060"/>
                </a:solidFill>
                <a:latin typeface="Trebuchet MS" panose="020B0703020202090204" pitchFamily="34" charset="0"/>
              </a:rPr>
              <a:t>synthesise</a:t>
            </a:r>
            <a:endParaRPr lang="en-US" sz="3200">
              <a:solidFill>
                <a:srgbClr val="002060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0D812F-AE6D-1B95-C982-206FADC0F7A9}"/>
              </a:ext>
            </a:extLst>
          </p:cNvPr>
          <p:cNvSpPr txBox="1"/>
          <p:nvPr/>
        </p:nvSpPr>
        <p:spPr>
          <a:xfrm>
            <a:off x="5077925" y="809679"/>
            <a:ext cx="301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Trebuchet MS" panose="020B0703020202090204" pitchFamily="34" charset="0"/>
              </a:rPr>
              <a:t>&gt;11,000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AD3AA-CA33-3021-A903-84B8A2D3B327}"/>
              </a:ext>
            </a:extLst>
          </p:cNvPr>
          <p:cNvSpPr txBox="1"/>
          <p:nvPr/>
        </p:nvSpPr>
        <p:spPr>
          <a:xfrm>
            <a:off x="6227844" y="4574042"/>
            <a:ext cx="4658709" cy="16466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>
                <a:solidFill>
                  <a:srgbClr val="002060"/>
                </a:solidFill>
                <a:latin typeface="Trebuchet MS" panose="020B0703020202090204" pitchFamily="34" charset="0"/>
              </a:rPr>
              <a:t>~300 studies included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Trebuchet MS"/>
              </a:rPr>
              <a:t>43 on education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Trebuchet MS"/>
              </a:rPr>
              <a:t>307 individual contracts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A38678B-97F9-B2EE-0D9F-48854E326DD5}"/>
              </a:ext>
            </a:extLst>
          </p:cNvPr>
          <p:cNvCxnSpPr>
            <a:stCxn id="3" idx="2"/>
            <a:endCxn id="4" idx="0"/>
          </p:cNvCxnSpPr>
          <p:nvPr/>
        </p:nvCxnSpPr>
        <p:spPr>
          <a:xfrm>
            <a:off x="3519528" y="1518324"/>
            <a:ext cx="0" cy="539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2B15B6-D005-427E-2FAB-5B839BD773D0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3519528" y="2889919"/>
            <a:ext cx="0" cy="539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CD11C9-72C8-7653-2D97-679A64269D02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3519527" y="4475328"/>
            <a:ext cx="1" cy="539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0523A6A-4333-BFA7-B2CA-17392139F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</a:blip>
          <a:srcRect r="-201" b="51807"/>
          <a:stretch/>
        </p:blipFill>
        <p:spPr>
          <a:xfrm>
            <a:off x="8761254" y="194440"/>
            <a:ext cx="2863241" cy="6854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DEDA75-7236-61B3-07F3-541CE9DD9672}"/>
              </a:ext>
            </a:extLst>
          </p:cNvPr>
          <p:cNvSpPr/>
          <p:nvPr/>
        </p:nvSpPr>
        <p:spPr>
          <a:xfrm>
            <a:off x="6165897" y="5114566"/>
            <a:ext cx="4720960" cy="1226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285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523A6A-4333-BFA7-B2CA-17392139F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</a:blip>
          <a:srcRect r="-201" b="51807"/>
          <a:stretch/>
        </p:blipFill>
        <p:spPr>
          <a:xfrm>
            <a:off x="8761254" y="194440"/>
            <a:ext cx="2863241" cy="68549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F4F09C-CE6A-A51E-FB61-A53C129E1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8966" y="2851174"/>
            <a:ext cx="7748336" cy="11543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i="1">
                <a:solidFill>
                  <a:srgbClr val="0070C0"/>
                </a:solidFill>
                <a:latin typeface="Trebuchet MS"/>
                <a:cs typeface="Calibri" panose="020F0502020204030204"/>
              </a:rPr>
              <a:t>How to make this information useful and accessible to policymakers and practitioners...</a:t>
            </a:r>
            <a:endParaRPr lang="en-GB" i="1">
              <a:solidFill>
                <a:srgbClr val="0070C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38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523A6A-4333-BFA7-B2CA-17392139F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</a:blip>
          <a:srcRect r="-201" b="51807"/>
          <a:stretch/>
        </p:blipFill>
        <p:spPr>
          <a:xfrm>
            <a:off x="8761254" y="194440"/>
            <a:ext cx="2863241" cy="68549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2C374ED-55FA-964F-9BDF-AA6B233FB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160" y="317056"/>
            <a:ext cx="4221364" cy="594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73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"/>
          <p:cNvSpPr txBox="1"/>
          <p:nvPr/>
        </p:nvSpPr>
        <p:spPr>
          <a:xfrm>
            <a:off x="0" y="118754"/>
            <a:ext cx="12192000" cy="649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INDIGO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Better data for better social outcomes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INDIGO is a community of peers from different countries and policy domains with an interest in sharing data about projects that seek to address complex social problems.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523A6A-4333-BFA7-B2CA-17392139F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</a:blip>
          <a:srcRect r="-201" b="51807"/>
          <a:stretch/>
        </p:blipFill>
        <p:spPr>
          <a:xfrm>
            <a:off x="8761254" y="194440"/>
            <a:ext cx="2863241" cy="68549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18994E-21AC-83D4-F80D-62D16E2C5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365" y="1189670"/>
            <a:ext cx="6464967" cy="43570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GB" sz="3200">
                <a:solidFill>
                  <a:srgbClr val="002060"/>
                </a:solidFill>
                <a:latin typeface="Trebuchet MS"/>
                <a:cs typeface="Calibri" panose="020F0502020204030204"/>
              </a:rPr>
              <a:t>Interactive data visualisation tool</a:t>
            </a:r>
            <a:endParaRPr lang="en-US"/>
          </a:p>
          <a:p>
            <a:pPr marL="457200" lvl="1" indent="0">
              <a:spcAft>
                <a:spcPts val="1000"/>
              </a:spcAft>
              <a:buNone/>
            </a:pPr>
            <a:r>
              <a:rPr lang="en-GB" sz="2800">
                <a:solidFill>
                  <a:srgbClr val="0070C0"/>
                </a:solidFill>
                <a:latin typeface="Trebuchet MS"/>
                <a:cs typeface="Calibri" panose="020F0502020204030204"/>
              </a:rPr>
              <a:t>Organise the data easy navigation</a:t>
            </a:r>
            <a:endParaRPr lang="en-GB" sz="2800">
              <a:solidFill>
                <a:srgbClr val="002060"/>
              </a:solidFill>
              <a:latin typeface="Trebuchet MS"/>
              <a:cs typeface="Calibri" panose="020F0502020204030204"/>
            </a:endParaRPr>
          </a:p>
          <a:p>
            <a:pPr marL="457200" lvl="1" indent="0">
              <a:spcAft>
                <a:spcPts val="1000"/>
              </a:spcAft>
              <a:buNone/>
            </a:pPr>
            <a:r>
              <a:rPr lang="en-GB" sz="2800">
                <a:solidFill>
                  <a:srgbClr val="0070C0"/>
                </a:solidFill>
                <a:latin typeface="Trebuchet MS"/>
                <a:cs typeface="Calibri" panose="020F0502020204030204"/>
              </a:rPr>
              <a:t>Draw out key insights from across the evidence base</a:t>
            </a:r>
          </a:p>
          <a:p>
            <a:pPr marL="457200" lvl="1" indent="0">
              <a:spcAft>
                <a:spcPts val="1000"/>
              </a:spcAft>
              <a:buNone/>
            </a:pPr>
            <a:r>
              <a:rPr lang="en-GB" sz="2800">
                <a:solidFill>
                  <a:srgbClr val="0070C0"/>
                </a:solidFill>
                <a:latin typeface="Trebuchet MS"/>
                <a:cs typeface="Calibri" panose="020F0502020204030204"/>
              </a:rPr>
              <a:t>Identify evidence 'gaps' - shape future research!</a:t>
            </a:r>
          </a:p>
          <a:p>
            <a:pPr marL="457200" lvl="1" indent="0">
              <a:spcAft>
                <a:spcPts val="1000"/>
              </a:spcAft>
              <a:buNone/>
            </a:pPr>
            <a:endParaRPr lang="en-GB" sz="2800">
              <a:solidFill>
                <a:srgbClr val="0070C0"/>
              </a:solidFill>
              <a:latin typeface="Trebuchet MS"/>
              <a:cs typeface="Calibri" panose="020F0502020204030204"/>
            </a:endParaRPr>
          </a:p>
          <a:p>
            <a:pPr marL="457200" lvl="1" indent="0">
              <a:buNone/>
            </a:pPr>
            <a:endParaRPr lang="en-GB" sz="2800">
              <a:solidFill>
                <a:srgbClr val="0070C0"/>
              </a:solidFill>
              <a:latin typeface="Trebuchet MS"/>
              <a:cs typeface="Calibri" panose="020F0502020204030204"/>
            </a:endParaRPr>
          </a:p>
          <a:p>
            <a:pPr marL="457200" lvl="1" indent="0">
              <a:buNone/>
            </a:pPr>
            <a:endParaRPr lang="en-GB">
              <a:solidFill>
                <a:srgbClr val="002060"/>
              </a:solidFill>
              <a:latin typeface="Trebuchet MS"/>
              <a:cs typeface="Calibri" panose="020F0502020204030204"/>
            </a:endParaRPr>
          </a:p>
        </p:txBody>
      </p:sp>
      <p:pic>
        <p:nvPicPr>
          <p:cNvPr id="11" name="Graphic 11" descr="Woman holding a laptop">
            <a:extLst>
              <a:ext uri="{FF2B5EF4-FFF2-40B4-BE49-F238E27FC236}">
                <a16:creationId xmlns:a16="http://schemas.microsoft.com/office/drawing/2014/main" id="{1CCA2A8A-C368-9640-775C-E36023F872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4959" y="1542381"/>
            <a:ext cx="3110377" cy="316187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C042C5-6896-694B-7A1C-59A1859F60C7}"/>
              </a:ext>
            </a:extLst>
          </p:cNvPr>
          <p:cNvSpPr txBox="1"/>
          <p:nvPr/>
        </p:nvSpPr>
        <p:spPr>
          <a:xfrm>
            <a:off x="7333533" y="4904300"/>
            <a:ext cx="41136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i="1">
                <a:solidFill>
                  <a:srgbClr val="002147"/>
                </a:solidFill>
                <a:cs typeface="Calibri"/>
              </a:rPr>
              <a:t>Policymakers' reaction after seeing how amazing the H&amp;L data visualisation is</a:t>
            </a:r>
            <a:endParaRPr lang="en-GB" i="1">
              <a:solidFill>
                <a:srgbClr val="0021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18994E-21AC-83D4-F80D-62D16E2C5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2019" y="1252693"/>
            <a:ext cx="5422231" cy="43570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200">
                <a:solidFill>
                  <a:srgbClr val="002060"/>
                </a:solidFill>
                <a:latin typeface="Trebuchet MS"/>
                <a:cs typeface="Calibri"/>
              </a:rPr>
              <a:t>H&amp;L Challenge #26 – JOIN US</a:t>
            </a:r>
          </a:p>
          <a:p>
            <a:pPr marL="0" indent="0" algn="ctr">
              <a:buNone/>
            </a:pPr>
            <a:endParaRPr lang="en-GB" sz="2400">
              <a:solidFill>
                <a:srgbClr val="002060"/>
              </a:solidFill>
              <a:latin typeface="Trebuchet MS"/>
              <a:cs typeface="Calibri"/>
            </a:endParaRPr>
          </a:p>
          <a:p>
            <a:pPr marL="0" indent="0" algn="ctr">
              <a:buNone/>
            </a:pPr>
            <a:r>
              <a:rPr lang="en-GB" sz="2400">
                <a:solidFill>
                  <a:srgbClr val="002060"/>
                </a:solidFill>
                <a:latin typeface="Trebuchet MS"/>
                <a:cs typeface="Calibri"/>
                <a:hlinkClick r:id="rId3"/>
              </a:rPr>
              <a:t>harry.bregazzi@bsg.ox.ac.uk</a:t>
            </a:r>
            <a:endParaRPr lang="en-GB" sz="2400">
              <a:solidFill>
                <a:srgbClr val="002060"/>
              </a:solidFill>
              <a:latin typeface="Trebuchet MS"/>
              <a:cs typeface="Calibri"/>
            </a:endParaRPr>
          </a:p>
          <a:p>
            <a:pPr marL="0" indent="0" algn="ctr">
              <a:buNone/>
            </a:pPr>
            <a:r>
              <a:rPr lang="en-GB" sz="2400">
                <a:solidFill>
                  <a:srgbClr val="002060"/>
                </a:solidFill>
                <a:latin typeface="Trebuchet MS"/>
                <a:cs typeface="Calibri"/>
                <a:hlinkClick r:id="rId4"/>
              </a:rPr>
              <a:t>srinithya</a:t>
            </a:r>
            <a:r>
              <a:rPr lang="en-GB" sz="2400">
                <a:solidFill>
                  <a:srgbClr val="002060"/>
                </a:solidFill>
                <a:latin typeface="Trebuchet MS"/>
                <a:ea typeface="+mn-lt"/>
                <a:cs typeface="+mn-lt"/>
                <a:hlinkClick r:id="rId4"/>
              </a:rPr>
              <a:t>.nagarajan@bsg.ox.ac.uk</a:t>
            </a:r>
            <a:endParaRPr lang="en-GB" sz="2400">
              <a:solidFill>
                <a:srgbClr val="002060"/>
              </a:solidFill>
              <a:latin typeface="Trebuchet MS"/>
              <a:ea typeface="+mn-lt"/>
              <a:cs typeface="+mn-lt"/>
            </a:endParaRPr>
          </a:p>
          <a:p>
            <a:pPr marL="914400" lvl="2">
              <a:spcAft>
                <a:spcPts val="1600"/>
              </a:spcAft>
              <a:buNone/>
            </a:pPr>
            <a:endParaRPr lang="en-GB" sz="2400">
              <a:solidFill>
                <a:srgbClr val="002060"/>
              </a:solidFill>
              <a:latin typeface="Trebuchet MS"/>
              <a:ea typeface="+mn-lt"/>
              <a:cs typeface="+mn-lt"/>
            </a:endParaRPr>
          </a:p>
          <a:p>
            <a:pPr marL="914400" lvl="2">
              <a:buNone/>
            </a:pPr>
            <a:endParaRPr lang="en-GB" sz="2400">
              <a:ea typeface="+mn-lt"/>
              <a:cs typeface="+mn-lt"/>
            </a:endParaRPr>
          </a:p>
          <a:p>
            <a:pPr marL="457200" lvl="1" indent="0">
              <a:spcAft>
                <a:spcPts val="1000"/>
              </a:spcAft>
              <a:buNone/>
            </a:pPr>
            <a:endParaRPr lang="en-GB" sz="2800">
              <a:solidFill>
                <a:srgbClr val="0070C0"/>
              </a:solidFill>
              <a:latin typeface="Trebuchet MS"/>
              <a:cs typeface="Calibri" panose="020F0502020204030204"/>
            </a:endParaRPr>
          </a:p>
          <a:p>
            <a:pPr marL="457200" lvl="1" indent="0">
              <a:buNone/>
            </a:pPr>
            <a:endParaRPr lang="en-GB" sz="2800">
              <a:solidFill>
                <a:srgbClr val="0070C0"/>
              </a:solidFill>
              <a:latin typeface="Trebuchet MS"/>
              <a:cs typeface="Calibri" panose="020F0502020204030204"/>
            </a:endParaRPr>
          </a:p>
          <a:p>
            <a:pPr marL="457200" lvl="1" indent="0">
              <a:buNone/>
            </a:pPr>
            <a:endParaRPr lang="en-GB">
              <a:solidFill>
                <a:srgbClr val="002060"/>
              </a:solidFill>
              <a:latin typeface="Trebuchet MS"/>
              <a:cs typeface="Calibri" panose="020F0502020204030204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88CAD18-8A57-B472-4A90-844D4E0CA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572" y="4017608"/>
            <a:ext cx="3307312" cy="7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71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4B791-5D74-7C41-ABF6-6FE5E554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30" y="637308"/>
            <a:ext cx="7455342" cy="17274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58B681-86D6-D140-A23B-84BB547B17CD}"/>
              </a:ext>
            </a:extLst>
          </p:cNvPr>
          <p:cNvSpPr txBox="1"/>
          <p:nvPr/>
        </p:nvSpPr>
        <p:spPr>
          <a:xfrm>
            <a:off x="1328028" y="2779064"/>
            <a:ext cx="9536514" cy="2585021"/>
          </a:xfrm>
          <a:prstGeom prst="rect">
            <a:avLst/>
          </a:prstGeom>
          <a:noFill/>
        </p:spPr>
        <p:txBody>
          <a:bodyPr wrap="square" lIns="72726" tIns="36363" rIns="72726" bIns="36363" rtlCol="0" anchor="t">
            <a:spAutoFit/>
          </a:bodyPr>
          <a:lstStyle/>
          <a:p>
            <a:pPr algn="ctr" defTabSz="727272">
              <a:defRPr/>
            </a:pPr>
            <a:r>
              <a:rPr lang="en-GB" sz="3264" b="1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  <a:t>Hack and Learn – Challenge #27</a:t>
            </a:r>
            <a:br>
              <a:rPr lang="en-GB" sz="3264" b="1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</a:br>
            <a:endParaRPr lang="en-GB" sz="3264" b="1">
              <a:solidFill>
                <a:srgbClr val="002047"/>
              </a:solidFill>
              <a:latin typeface="Trebuchet MS" panose="020B0603020202020204" pitchFamily="34" charset="0"/>
            </a:endParaRPr>
          </a:p>
          <a:p>
            <a:pPr algn="ctr" defTabSz="727272">
              <a:defRPr/>
            </a:pPr>
            <a:r>
              <a:rPr lang="en-US" sz="3264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Making structuring of impact bonds – simple, easy and quick!</a:t>
            </a:r>
            <a:br>
              <a:rPr lang="en-US" sz="3264" b="1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</a:br>
            <a:endParaRPr lang="en-GB" sz="3264">
              <a:solidFill>
                <a:srgbClr val="0061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3D16E5-4A3C-C433-BCDA-9C5EFC58D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090" b="51879"/>
          <a:stretch/>
        </p:blipFill>
        <p:spPr>
          <a:xfrm>
            <a:off x="9758207" y="6192929"/>
            <a:ext cx="1106335" cy="589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C92E6-17CA-F797-F735-9F606A7C5E45}"/>
              </a:ext>
            </a:extLst>
          </p:cNvPr>
          <p:cNvSpPr txBox="1"/>
          <p:nvPr/>
        </p:nvSpPr>
        <p:spPr>
          <a:xfrm>
            <a:off x="1275803" y="6268067"/>
            <a:ext cx="5051598" cy="496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01" defTabSz="727272">
              <a:spcBef>
                <a:spcPts val="80"/>
              </a:spcBef>
            </a:pPr>
            <a:r>
              <a:rPr lang="en-IN" sz="1270" u="sng" spc="-4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anurag@impact-verse.com</a:t>
            </a:r>
            <a:endParaRPr lang="en-IN" sz="1270" u="sng" spc="-4">
              <a:solidFill>
                <a:srgbClr val="4472C4">
                  <a:lumMod val="75000"/>
                </a:srgbClr>
              </a:solidFill>
              <a:latin typeface="Trebuchet MS"/>
              <a:cs typeface="Trebuchet MS"/>
            </a:endParaRPr>
          </a:p>
          <a:p>
            <a:pPr marL="10101" defTabSz="727272">
              <a:spcBef>
                <a:spcPts val="80"/>
              </a:spcBef>
            </a:pPr>
            <a:r>
              <a:rPr lang="en-IN" sz="1270" u="sng" spc="-4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</a:rPr>
              <a:t>ishani@impact-verse.com</a:t>
            </a:r>
          </a:p>
        </p:txBody>
      </p:sp>
    </p:spTree>
    <p:extLst>
      <p:ext uri="{BB962C8B-B14F-4D97-AF65-F5344CB8AC3E}">
        <p14:creationId xmlns:p14="http://schemas.microsoft.com/office/powerpoint/2010/main" val="2604580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4B791-5D74-7C41-ABF6-6FE5E554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291" y="351410"/>
            <a:ext cx="1787831" cy="4142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58B681-86D6-D140-A23B-84BB547B17CD}"/>
              </a:ext>
            </a:extLst>
          </p:cNvPr>
          <p:cNvSpPr txBox="1"/>
          <p:nvPr/>
        </p:nvSpPr>
        <p:spPr>
          <a:xfrm>
            <a:off x="1348614" y="1173228"/>
            <a:ext cx="9435508" cy="4762412"/>
          </a:xfrm>
          <a:prstGeom prst="rect">
            <a:avLst/>
          </a:prstGeom>
          <a:noFill/>
        </p:spPr>
        <p:txBody>
          <a:bodyPr wrap="square" lIns="72726" tIns="36363" rIns="72726" bIns="36363" rtlCol="0" anchor="t">
            <a:spAutoFit/>
          </a:bodyPr>
          <a:lstStyle/>
          <a:p>
            <a:pPr marL="518236" indent="-518236" defTabSz="727272">
              <a:buFont typeface="Arial" panose="020B0604020202020204" pitchFamily="34" charset="0"/>
              <a:buChar char="•"/>
              <a:defRPr/>
            </a:pPr>
            <a:r>
              <a:rPr lang="en-US" sz="2539" err="1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Impactverse</a:t>
            </a:r>
            <a:r>
              <a:rPr lang="en-US" sz="2539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 is a social enterprise working on capability building of small non-profits in India</a:t>
            </a:r>
          </a:p>
          <a:p>
            <a:pPr marL="518236" indent="-518236" defTabSz="727272">
              <a:buFont typeface="Arial" panose="020B0604020202020204" pitchFamily="34" charset="0"/>
              <a:buChar char="•"/>
              <a:defRPr/>
            </a:pPr>
            <a:endParaRPr lang="en-US" sz="2539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marL="518236" indent="-518236" defTabSz="727272">
              <a:buFont typeface="Arial" panose="020B0604020202020204" pitchFamily="34" charset="0"/>
              <a:buChar char="•"/>
              <a:defRPr/>
            </a:pPr>
            <a:r>
              <a:rPr lang="en-US" sz="2539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Many small non-profits do not have access to commercial capital, but they are creating meaningful local outcomes that make them eligible for outcome-based contracts</a:t>
            </a:r>
          </a:p>
          <a:p>
            <a:pPr marL="518236" indent="-518236" defTabSz="727272">
              <a:buFont typeface="Arial" panose="020B0604020202020204" pitchFamily="34" charset="0"/>
              <a:buChar char="•"/>
              <a:defRPr/>
            </a:pPr>
            <a:endParaRPr lang="en-US" sz="2539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marL="518236" indent="-518236" defTabSz="727272">
              <a:buFont typeface="Arial" panose="020B0604020202020204" pitchFamily="34" charset="0"/>
              <a:buChar char="•"/>
              <a:defRPr/>
            </a:pPr>
            <a:r>
              <a:rPr lang="en-US" sz="2539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But outcome-based contracts like impact bonds are expensive, time consuming and complex to structure</a:t>
            </a:r>
          </a:p>
          <a:p>
            <a:pPr marL="518236" indent="-518236" defTabSz="727272">
              <a:buFont typeface="Arial" panose="020B0604020202020204" pitchFamily="34" charset="0"/>
              <a:buChar char="•"/>
              <a:defRPr/>
            </a:pPr>
            <a:endParaRPr lang="en-US" sz="2539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defTabSz="727272">
              <a:defRPr/>
            </a:pPr>
            <a:r>
              <a:rPr lang="en-US" sz="2539" b="1" u="sng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Challenge goal:</a:t>
            </a:r>
            <a:r>
              <a:rPr lang="en-US" sz="2539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 To make impact bond structuring easy &amp; simple for commissioners; by creating simple step-by-step workflow</a:t>
            </a:r>
            <a:endParaRPr lang="en-GB" sz="2539">
              <a:solidFill>
                <a:srgbClr val="00619B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D33BB-6507-2B57-F6A4-AD7BA13BBBE7}"/>
              </a:ext>
            </a:extLst>
          </p:cNvPr>
          <p:cNvSpPr txBox="1"/>
          <p:nvPr/>
        </p:nvSpPr>
        <p:spPr>
          <a:xfrm>
            <a:off x="1348614" y="265491"/>
            <a:ext cx="7027628" cy="59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178"/>
            <a:r>
              <a:rPr lang="en-GB" sz="3264" b="1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  <a:t>About </a:t>
            </a:r>
            <a:r>
              <a:rPr lang="en-GB" sz="3264" b="1" err="1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  <a:t>impactverse</a:t>
            </a:r>
            <a:r>
              <a:rPr lang="en-GB" sz="3264" b="1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  <a:t> &amp; goal</a:t>
            </a:r>
            <a:endParaRPr lang="en-IN" sz="3264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16110-D502-7452-552B-DEB917C0B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090" b="51879"/>
          <a:stretch/>
        </p:blipFill>
        <p:spPr>
          <a:xfrm>
            <a:off x="9758207" y="6192929"/>
            <a:ext cx="1106335" cy="589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994D5A-0CAC-EFF2-E401-A3E33811DC3B}"/>
              </a:ext>
            </a:extLst>
          </p:cNvPr>
          <p:cNvSpPr txBox="1"/>
          <p:nvPr/>
        </p:nvSpPr>
        <p:spPr>
          <a:xfrm>
            <a:off x="1275803" y="6268067"/>
            <a:ext cx="5051598" cy="496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01" defTabSz="727272">
              <a:spcBef>
                <a:spcPts val="80"/>
              </a:spcBef>
            </a:pPr>
            <a:r>
              <a:rPr lang="en-IN" sz="1270" u="sng" spc="-4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anurag@impact-verse.com</a:t>
            </a:r>
            <a:endParaRPr lang="en-IN" sz="1270" u="sng" spc="-4">
              <a:solidFill>
                <a:srgbClr val="4472C4">
                  <a:lumMod val="75000"/>
                </a:srgbClr>
              </a:solidFill>
              <a:latin typeface="Trebuchet MS"/>
              <a:cs typeface="Trebuchet MS"/>
            </a:endParaRPr>
          </a:p>
          <a:p>
            <a:pPr marL="10101" defTabSz="727272">
              <a:spcBef>
                <a:spcPts val="80"/>
              </a:spcBef>
            </a:pPr>
            <a:r>
              <a:rPr lang="en-IN" sz="1270" u="sng" spc="-4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</a:rPr>
              <a:t>ishani@impact-verse.com</a:t>
            </a:r>
          </a:p>
        </p:txBody>
      </p:sp>
    </p:spTree>
    <p:extLst>
      <p:ext uri="{BB962C8B-B14F-4D97-AF65-F5344CB8AC3E}">
        <p14:creationId xmlns:p14="http://schemas.microsoft.com/office/powerpoint/2010/main" val="1088877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4B791-5D74-7C41-ABF6-6FE5E5545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291" y="351410"/>
            <a:ext cx="1787831" cy="4142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58B681-86D6-D140-A23B-84BB547B17CD}"/>
              </a:ext>
            </a:extLst>
          </p:cNvPr>
          <p:cNvSpPr txBox="1"/>
          <p:nvPr/>
        </p:nvSpPr>
        <p:spPr>
          <a:xfrm>
            <a:off x="1348614" y="1047909"/>
            <a:ext cx="9435508" cy="5153160"/>
          </a:xfrm>
          <a:prstGeom prst="rect">
            <a:avLst/>
          </a:prstGeom>
          <a:noFill/>
        </p:spPr>
        <p:txBody>
          <a:bodyPr wrap="square" lIns="72726" tIns="36363" rIns="72726" bIns="36363" rtlCol="0" anchor="t">
            <a:spAutoFit/>
          </a:bodyPr>
          <a:lstStyle/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r>
              <a:rPr lang="en-US" sz="2539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Start with data on Impact Bond Lifecycle stages (available on Oxford Go Lab’s website)</a:t>
            </a: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endParaRPr lang="en-US" sz="2539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r>
              <a:rPr lang="en-US" sz="2539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Create data requirement for each lifecycle stage(s)</a:t>
            </a: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endParaRPr lang="en-US" sz="2539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r>
              <a:rPr lang="en-US" sz="2539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Create minimum viable product (MVP) in a fun and interactive workflow; use code/no-code to put up the impact bond structuring platform</a:t>
            </a: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endParaRPr lang="en-US" sz="2539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r>
              <a:rPr lang="en-US" sz="2539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Showcase the MVP to stakeholders</a:t>
            </a: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endParaRPr lang="en-US" sz="2539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pPr marL="414589" indent="-414589" defTabSz="727272">
              <a:buFont typeface="Arial" panose="020B0604020202020204" pitchFamily="34" charset="0"/>
              <a:buChar char="•"/>
              <a:defRPr/>
            </a:pPr>
            <a:r>
              <a:rPr lang="en-US" sz="2539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Optional (later): use the platform to structure and deploy a pilot impact bond</a:t>
            </a:r>
            <a:endParaRPr lang="en-GB" sz="2539">
              <a:solidFill>
                <a:srgbClr val="0061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19C6F5-11B9-EE49-9D33-4D0E785A8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090" b="51879"/>
          <a:stretch/>
        </p:blipFill>
        <p:spPr>
          <a:xfrm>
            <a:off x="9758207" y="6192929"/>
            <a:ext cx="1106335" cy="589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62301-0E0D-35ED-5207-07A55150C0E4}"/>
              </a:ext>
            </a:extLst>
          </p:cNvPr>
          <p:cNvSpPr txBox="1"/>
          <p:nvPr/>
        </p:nvSpPr>
        <p:spPr>
          <a:xfrm>
            <a:off x="1275803" y="6268067"/>
            <a:ext cx="5051598" cy="496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01" defTabSz="727272">
              <a:spcBef>
                <a:spcPts val="80"/>
              </a:spcBef>
            </a:pPr>
            <a:r>
              <a:rPr lang="en-IN" sz="1270" u="sng" spc="-4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anurag@impact-verse.com</a:t>
            </a:r>
            <a:endParaRPr lang="en-IN" sz="1270" u="sng" spc="-4">
              <a:solidFill>
                <a:srgbClr val="4472C4">
                  <a:lumMod val="75000"/>
                </a:srgbClr>
              </a:solidFill>
              <a:latin typeface="Trebuchet MS"/>
              <a:cs typeface="Trebuchet MS"/>
            </a:endParaRPr>
          </a:p>
          <a:p>
            <a:pPr marL="10101" defTabSz="727272">
              <a:spcBef>
                <a:spcPts val="80"/>
              </a:spcBef>
            </a:pPr>
            <a:r>
              <a:rPr lang="en-IN" sz="1270" u="sng" spc="-4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</a:rPr>
              <a:t>ishani@impact-verse.com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D33BB-6507-2B57-F6A4-AD7BA13BBBE7}"/>
              </a:ext>
            </a:extLst>
          </p:cNvPr>
          <p:cNvSpPr txBox="1"/>
          <p:nvPr/>
        </p:nvSpPr>
        <p:spPr>
          <a:xfrm>
            <a:off x="1348614" y="265491"/>
            <a:ext cx="7027628" cy="59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178"/>
            <a:r>
              <a:rPr lang="en-GB" sz="3264" b="1">
                <a:solidFill>
                  <a:srgbClr val="002047"/>
                </a:solidFill>
                <a:latin typeface="Trebuchet MS" panose="020B0603020202020204" pitchFamily="34" charset="0"/>
                <a:cs typeface="Calibri"/>
              </a:rPr>
              <a:t>Plan/steps</a:t>
            </a:r>
            <a:endParaRPr lang="en-IN" sz="3264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7659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545D21-EAD6-2540-A089-B01FC21290B1}"/>
              </a:ext>
            </a:extLst>
          </p:cNvPr>
          <p:cNvSpPr txBox="1"/>
          <p:nvPr/>
        </p:nvSpPr>
        <p:spPr>
          <a:xfrm>
            <a:off x="1247608" y="2217392"/>
            <a:ext cx="9536514" cy="2423054"/>
          </a:xfrm>
          <a:prstGeom prst="rect">
            <a:avLst/>
          </a:prstGeom>
          <a:noFill/>
        </p:spPr>
        <p:txBody>
          <a:bodyPr wrap="square" lIns="72726" tIns="36363" rIns="72726" bIns="36363" rtlCol="0" anchor="t">
            <a:spAutoFit/>
          </a:bodyPr>
          <a:lstStyle/>
          <a:p>
            <a:pPr algn="ctr" defTabSz="727272">
              <a:defRPr/>
            </a:pPr>
            <a:r>
              <a:rPr lang="en-GB" sz="3181" b="1">
                <a:solidFill>
                  <a:srgbClr val="002047"/>
                </a:solidFill>
                <a:latin typeface="Trebuchet MS Regular"/>
                <a:cs typeface="Calibri"/>
              </a:rPr>
              <a:t>Challenge #27</a:t>
            </a:r>
            <a:br>
              <a:rPr lang="en-GB" sz="3181" b="1">
                <a:solidFill>
                  <a:srgbClr val="002047"/>
                </a:solidFill>
                <a:latin typeface="Trebuchet MS Regular"/>
                <a:cs typeface="Calibri"/>
              </a:rPr>
            </a:br>
            <a:endParaRPr lang="en-GB" sz="3181" b="1">
              <a:solidFill>
                <a:srgbClr val="002047"/>
              </a:solidFill>
              <a:latin typeface="Trebuchet MS Regular"/>
            </a:endParaRPr>
          </a:p>
          <a:p>
            <a:pPr algn="ctr" defTabSz="727272">
              <a:defRPr/>
            </a:pPr>
            <a:r>
              <a:rPr lang="en-GB" sz="3181" b="1">
                <a:solidFill>
                  <a:srgbClr val="4F81BD">
                    <a:lumMod val="75000"/>
                  </a:srgbClr>
                </a:solidFill>
                <a:latin typeface="Trebuchet MS Regular"/>
              </a:rPr>
              <a:t>Join us!</a:t>
            </a:r>
          </a:p>
          <a:p>
            <a:pPr algn="ctr" defTabSz="727272">
              <a:defRPr/>
            </a:pPr>
            <a:endParaRPr lang="en-GB" sz="3181" b="1">
              <a:solidFill>
                <a:srgbClr val="002047"/>
              </a:solidFill>
              <a:latin typeface="Trebuchet MS Regular"/>
            </a:endParaRPr>
          </a:p>
          <a:p>
            <a:pPr algn="r" defTabSz="727272">
              <a:defRPr/>
            </a:pPr>
            <a:endParaRPr lang="en-GB" sz="2545">
              <a:solidFill>
                <a:srgbClr val="00619B"/>
              </a:solidFill>
              <a:latin typeface="Trebuchet MS Regular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8A2D9-867B-461B-A7F3-89ECEEAB6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291" y="351410"/>
            <a:ext cx="1787831" cy="414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FEB8C3-9787-2CA7-C9B3-01C5F87FB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090" b="51879"/>
          <a:stretch/>
        </p:blipFill>
        <p:spPr>
          <a:xfrm>
            <a:off x="9758207" y="6192929"/>
            <a:ext cx="1106335" cy="589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3ADB42-0F93-471D-4A69-1631D45D55DE}"/>
              </a:ext>
            </a:extLst>
          </p:cNvPr>
          <p:cNvSpPr txBox="1"/>
          <p:nvPr/>
        </p:nvSpPr>
        <p:spPr>
          <a:xfrm>
            <a:off x="1275803" y="6268067"/>
            <a:ext cx="5051598" cy="496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01" defTabSz="727272">
              <a:spcBef>
                <a:spcPts val="80"/>
              </a:spcBef>
            </a:pPr>
            <a:r>
              <a:rPr lang="en-IN" sz="1270" u="sng" spc="-4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anurag@impact-verse.com</a:t>
            </a:r>
            <a:endParaRPr lang="en-IN" sz="1270" u="sng" spc="-4">
              <a:solidFill>
                <a:srgbClr val="4472C4">
                  <a:lumMod val="75000"/>
                </a:srgbClr>
              </a:solidFill>
              <a:latin typeface="Trebuchet MS"/>
              <a:cs typeface="Trebuchet MS"/>
            </a:endParaRPr>
          </a:p>
          <a:p>
            <a:pPr marL="10101" defTabSz="727272">
              <a:spcBef>
                <a:spcPts val="80"/>
              </a:spcBef>
            </a:pPr>
            <a:r>
              <a:rPr lang="en-IN" sz="1270" u="sng" spc="-4">
                <a:solidFill>
                  <a:srgbClr val="4472C4">
                    <a:lumMod val="75000"/>
                  </a:srgbClr>
                </a:solidFill>
                <a:latin typeface="Trebuchet MS"/>
                <a:cs typeface="Trebuchet MS"/>
              </a:rPr>
              <a:t>ishani@impact-verse.com</a:t>
            </a:r>
          </a:p>
        </p:txBody>
      </p:sp>
    </p:spTree>
    <p:extLst>
      <p:ext uri="{BB962C8B-B14F-4D97-AF65-F5344CB8AC3E}">
        <p14:creationId xmlns:p14="http://schemas.microsoft.com/office/powerpoint/2010/main" val="3995129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85339" y="-97536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Slack channels</a:t>
            </a:r>
          </a:p>
        </p:txBody>
      </p:sp>
      <p:sp>
        <p:nvSpPr>
          <p:cNvPr id="7" name="Google Shape;1054;p56">
            <a:extLst>
              <a:ext uri="{FF2B5EF4-FFF2-40B4-BE49-F238E27FC236}">
                <a16:creationId xmlns:a16="http://schemas.microsoft.com/office/drawing/2014/main" id="{C7B3B788-32B7-5B4C-A6DA-D2DDE276104C}"/>
              </a:ext>
            </a:extLst>
          </p:cNvPr>
          <p:cNvSpPr txBox="1"/>
          <p:nvPr/>
        </p:nvSpPr>
        <p:spPr>
          <a:xfrm>
            <a:off x="418033" y="1276754"/>
            <a:ext cx="115983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How to find your </a:t>
            </a:r>
            <a:r>
              <a:rPr kumimoji="0" lang="en-GB" sz="3200" b="0" i="0" u="none" strike="noStrike" kern="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hackteam</a:t>
            </a:r>
            <a:r>
              <a:rPr kumimoji="0" lang="en-GB" sz="32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: first, join our Slack workspace</a:t>
            </a:r>
            <a:r>
              <a:rPr lang="en-GB" sz="3200" kern="0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(check the invitation on the chat) </a:t>
            </a:r>
            <a:endParaRPr kumimoji="0" lang="en-GB" sz="3200" b="0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71C867-BBD0-1563-05C6-8C44AB00B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592" y="2510575"/>
            <a:ext cx="3497928" cy="423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80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85339" y="-97536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Slack channels</a:t>
            </a:r>
          </a:p>
        </p:txBody>
      </p:sp>
      <p:sp>
        <p:nvSpPr>
          <p:cNvPr id="6" name="Google Shape;1063;p57">
            <a:extLst>
              <a:ext uri="{FF2B5EF4-FFF2-40B4-BE49-F238E27FC236}">
                <a16:creationId xmlns:a16="http://schemas.microsoft.com/office/drawing/2014/main" id="{940C0140-F8B0-184C-B04D-6014E1EE7586}"/>
              </a:ext>
            </a:extLst>
          </p:cNvPr>
          <p:cNvSpPr txBox="1"/>
          <p:nvPr/>
        </p:nvSpPr>
        <p:spPr>
          <a:xfrm>
            <a:off x="-84374" y="1308031"/>
            <a:ext cx="12226521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GB" sz="2600" kern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Scroll to the end of the</a:t>
            </a:r>
            <a:r>
              <a:rPr kumimoji="0" lang="en-GB" sz="2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GB" sz="2600" kern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left side of Slack and click on "Add Channels" and then "Browse Channels". Type in the team you would like to join, and it should pop up</a:t>
            </a:r>
            <a:endParaRPr lang="en-GB" sz="2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Trebuchet MS"/>
              <a:cs typeface="Trebuchet M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FE43C1-2808-0CB6-58BB-8D81CC13CCB4}"/>
              </a:ext>
            </a:extLst>
          </p:cNvPr>
          <p:cNvGrpSpPr/>
          <p:nvPr/>
        </p:nvGrpSpPr>
        <p:grpSpPr>
          <a:xfrm>
            <a:off x="1798111" y="2279020"/>
            <a:ext cx="8454681" cy="4434723"/>
            <a:chOff x="2560111" y="2476791"/>
            <a:chExt cx="7651964" cy="4114800"/>
          </a:xfrm>
        </p:grpSpPr>
        <p:pic>
          <p:nvPicPr>
            <p:cNvPr id="11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B2DC558-53F2-F208-BC9B-5C35C17F1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600" r="-73" b="148"/>
            <a:stretch/>
          </p:blipFill>
          <p:spPr>
            <a:xfrm>
              <a:off x="4689500" y="2574945"/>
              <a:ext cx="5522575" cy="3924315"/>
            </a:xfrm>
            <a:prstGeom prst="rect">
              <a:avLst/>
            </a:prstGeom>
          </p:spPr>
        </p:pic>
        <p:pic>
          <p:nvPicPr>
            <p:cNvPr id="13" name="Picture 13" descr="Text&#10;&#10;Description automatically generated">
              <a:extLst>
                <a:ext uri="{FF2B5EF4-FFF2-40B4-BE49-F238E27FC236}">
                  <a16:creationId xmlns:a16="http://schemas.microsoft.com/office/drawing/2014/main" id="{FFD321B6-55A5-650E-B608-6E664FB8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0111" y="2476791"/>
              <a:ext cx="2127504" cy="41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6836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85339" y="-97536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Slack channels</a:t>
            </a:r>
          </a:p>
        </p:txBody>
      </p:sp>
      <p:sp>
        <p:nvSpPr>
          <p:cNvPr id="6" name="Google Shape;566;p12">
            <a:extLst>
              <a:ext uri="{FF2B5EF4-FFF2-40B4-BE49-F238E27FC236}">
                <a16:creationId xmlns:a16="http://schemas.microsoft.com/office/drawing/2014/main" id="{3864536C-A7E7-C74A-BBF5-DAA48BE859F1}"/>
              </a:ext>
            </a:extLst>
          </p:cNvPr>
          <p:cNvSpPr txBox="1"/>
          <p:nvPr/>
        </p:nvSpPr>
        <p:spPr>
          <a:xfrm>
            <a:off x="323705" y="1228027"/>
            <a:ext cx="6674609" cy="794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69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2147"/>
                </a:solidFill>
                <a:latin typeface="Trebuchet MS"/>
                <a:ea typeface="Trebuchet MS"/>
                <a:cs typeface="Trebuchet MS"/>
                <a:sym typeface="Trebuchet MS"/>
              </a:rPr>
              <a:t>Rethinking the Impact Bond Dataset spreadsheet </a:t>
            </a:r>
            <a:r>
              <a:rPr lang="en-GB" sz="3000" dirty="0">
                <a:solidFill>
                  <a:srgbClr val="002147"/>
                </a:solidFill>
                <a:ea typeface="Trebuchet MS"/>
                <a:cs typeface="Trebuchet MS"/>
                <a:sym typeface="Trebuchet MS"/>
              </a:rPr>
              <a:t>-&gt;</a:t>
            </a:r>
          </a:p>
          <a:p>
            <a:pPr marL="469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GB" sz="3000">
              <a:solidFill>
                <a:srgbClr val="002147"/>
              </a:solidFill>
              <a:ea typeface="Trebuchet MS"/>
              <a:cs typeface="Trebuchet MS"/>
              <a:sym typeface="Trebuchet MS"/>
            </a:endParaRPr>
          </a:p>
          <a:p>
            <a:pPr marL="46990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2147"/>
                </a:solidFill>
                <a:ea typeface="Trebuchet MS"/>
                <a:cs typeface="Trebuchet MS"/>
                <a:sym typeface="Trebuchet MS"/>
              </a:rPr>
              <a:t>Building a dashboard for the INSPER </a:t>
            </a:r>
            <a:r>
              <a:rPr lang="en-GB" sz="3000" dirty="0" err="1">
                <a:solidFill>
                  <a:srgbClr val="002147"/>
                </a:solidFill>
                <a:ea typeface="Trebuchet MS"/>
                <a:cs typeface="Trebuchet MS"/>
                <a:sym typeface="Trebuchet MS"/>
              </a:rPr>
              <a:t>obc</a:t>
            </a:r>
            <a:r>
              <a:rPr lang="en-GB" sz="3000" dirty="0">
                <a:solidFill>
                  <a:srgbClr val="002147"/>
                </a:solidFill>
                <a:ea typeface="Trebuchet MS"/>
                <a:cs typeface="Trebuchet MS"/>
                <a:sym typeface="Trebuchet MS"/>
              </a:rPr>
              <a:t> database -&gt;</a:t>
            </a:r>
            <a:endParaRPr lang="en-GB" sz="3000" dirty="0">
              <a:solidFill>
                <a:srgbClr val="002147"/>
              </a:solidFill>
              <a:ea typeface="Trebuchet MS"/>
              <a:cs typeface="Trebuchet MS"/>
            </a:endParaRPr>
          </a:p>
          <a:p>
            <a:pPr marL="46990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GB" sz="3000">
              <a:solidFill>
                <a:srgbClr val="002147"/>
              </a:solidFill>
              <a:ea typeface="Trebuchet MS"/>
              <a:cs typeface="Trebuchet MS"/>
              <a:sym typeface="Trebuchet MS"/>
            </a:endParaRPr>
          </a:p>
          <a:p>
            <a:pPr marL="469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2147"/>
                </a:solidFill>
                <a:latin typeface="Trebuchet MS"/>
                <a:ea typeface="Trebuchet MS"/>
                <a:cs typeface="Trebuchet MS"/>
                <a:sym typeface="Trebuchet MS"/>
              </a:rPr>
              <a:t>Working with education outcomes-based projects -&gt;</a:t>
            </a:r>
            <a:endParaRPr lang="en-GB" sz="3000" dirty="0">
              <a:solidFill>
                <a:srgbClr val="002147"/>
              </a:solidFill>
              <a:latin typeface="Trebuchet MS"/>
              <a:ea typeface="Trebuchet MS"/>
              <a:cs typeface="Trebuchet MS"/>
            </a:endParaRPr>
          </a:p>
          <a:p>
            <a:pPr marL="469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GB" sz="3000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69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2147"/>
                </a:solidFill>
                <a:latin typeface="Trebuchet MS"/>
                <a:ea typeface="Trebuchet MS"/>
                <a:cs typeface="Trebuchet MS"/>
                <a:sym typeface="Trebuchet MS"/>
              </a:rPr>
              <a:t>Creating a platform to accelerate SIB design -&gt;</a:t>
            </a:r>
            <a:endParaRPr lang="en-GB" sz="3000" dirty="0">
              <a:solidFill>
                <a:srgbClr val="002147"/>
              </a:solidFill>
              <a:latin typeface="Trebuchet MS"/>
              <a:ea typeface="Trebuchet MS"/>
              <a:cs typeface="Trebuchet MS"/>
            </a:endParaRPr>
          </a:p>
          <a:p>
            <a:pPr marL="469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GB" sz="3000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215900">
              <a:buClr>
                <a:schemeClr val="dk1"/>
              </a:buClr>
              <a:buSzPts val="2000"/>
            </a:pPr>
            <a:endParaRPr lang="en-GB" sz="3000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215900">
              <a:buClr>
                <a:schemeClr val="dk1"/>
              </a:buClr>
              <a:buSzPts val="2000"/>
            </a:pPr>
            <a:endParaRPr lang="en-GB" sz="3000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GB" sz="3000" i="0" strike="noStrike" cap="none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GB" sz="3000" i="0" strike="noStrike" cap="none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GB" sz="3000" b="0" i="0" u="none" strike="noStrike" cap="non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FFBDAF-49A6-48CE-D176-B94B7FC5E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748" y="1756348"/>
            <a:ext cx="5372100" cy="43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19D112-C09A-A7EB-03FF-5ACF1490E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02" y="4550536"/>
            <a:ext cx="5930900" cy="444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28B532-E360-9221-6953-38DB439E7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748" y="3110346"/>
            <a:ext cx="5727700" cy="44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AF36E4-1D9E-6BED-A196-1023D4166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81" y="6034022"/>
            <a:ext cx="3378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97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85339" y="-97536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Development support</a:t>
            </a:r>
          </a:p>
        </p:txBody>
      </p:sp>
      <p:pic>
        <p:nvPicPr>
          <p:cNvPr id="7" name="Google Shape;1088;p59">
            <a:extLst>
              <a:ext uri="{FF2B5EF4-FFF2-40B4-BE49-F238E27FC236}">
                <a16:creationId xmlns:a16="http://schemas.microsoft.com/office/drawing/2014/main" id="{C39232AC-0EC9-EC40-AB32-F017BC7697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38233" y="2558541"/>
            <a:ext cx="5511395" cy="7460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89;p59">
            <a:extLst>
              <a:ext uri="{FF2B5EF4-FFF2-40B4-BE49-F238E27FC236}">
                <a16:creationId xmlns:a16="http://schemas.microsoft.com/office/drawing/2014/main" id="{0FB57E34-47C1-8642-A11C-599581FC20CF}"/>
              </a:ext>
            </a:extLst>
          </p:cNvPr>
          <p:cNvSpPr txBox="1"/>
          <p:nvPr/>
        </p:nvSpPr>
        <p:spPr>
          <a:xfrm>
            <a:off x="402679" y="1672544"/>
            <a:ext cx="1159830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Need help with your data?</a:t>
            </a:r>
            <a:endParaRPr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Trebuchet MS"/>
              <a:cs typeface="Trebuchet MS"/>
            </a:endParaRPr>
          </a:p>
        </p:txBody>
      </p:sp>
      <p:sp>
        <p:nvSpPr>
          <p:cNvPr id="11" name="Google Shape;1089;p59">
            <a:extLst>
              <a:ext uri="{FF2B5EF4-FFF2-40B4-BE49-F238E27FC236}">
                <a16:creationId xmlns:a16="http://schemas.microsoft.com/office/drawing/2014/main" id="{CDA23777-C2E6-B14E-A1E0-359364A542CA}"/>
              </a:ext>
            </a:extLst>
          </p:cNvPr>
          <p:cNvSpPr txBox="1"/>
          <p:nvPr/>
        </p:nvSpPr>
        <p:spPr>
          <a:xfrm>
            <a:off x="492637" y="3630460"/>
            <a:ext cx="1159830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Want to chat with other participants?</a:t>
            </a:r>
          </a:p>
        </p:txBody>
      </p:sp>
      <p:pic>
        <p:nvPicPr>
          <p:cNvPr id="12" name="Picture 2" descr="Text&#10;&#10;Description automatically generated">
            <a:extLst>
              <a:ext uri="{FF2B5EF4-FFF2-40B4-BE49-F238E27FC236}">
                <a16:creationId xmlns:a16="http://schemas.microsoft.com/office/drawing/2014/main" id="{DDCA70D5-54AE-304E-B45C-73C148C9B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859" y="4484613"/>
            <a:ext cx="4865157" cy="7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91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1"/>
          <p:cNvSpPr txBox="1"/>
          <p:nvPr/>
        </p:nvSpPr>
        <p:spPr>
          <a:xfrm>
            <a:off x="180365" y="2855026"/>
            <a:ext cx="11928508" cy="390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1. </a:t>
            </a:r>
            <a:r>
              <a:rPr lang="en-GB" sz="2000" b="1" i="0" u="none" strike="noStrike" cap="none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Kick off session: </a:t>
            </a:r>
            <a:r>
              <a:rPr lang="en-GB" sz="2000" b="1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07 September</a:t>
            </a:r>
            <a:r>
              <a:rPr lang="en-GB" sz="2000" b="1" i="0" u="none" strike="noStrike" cap="none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 2022</a:t>
            </a:r>
            <a:endParaRPr lang="en-GB">
              <a:latin typeface="Trebuchet MS" panose="020B070302020209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GB" sz="2000" b="0" i="0" u="none" strike="noStrike" cap="none">
              <a:solidFill>
                <a:srgbClr val="002047"/>
              </a:solidFill>
              <a:latin typeface="Trebuchet MS" panose="020B070302020209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HACK HACK HACK -&gt; use your Slack channels.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GB" sz="2000" b="0" i="0" u="none" strike="noStrike" cap="none">
              <a:solidFill>
                <a:srgbClr val="002047"/>
              </a:solidFill>
              <a:latin typeface="Trebuchet MS" panose="020B070302020209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2. </a:t>
            </a:r>
            <a:r>
              <a:rPr lang="en-GB" sz="2000" b="1" i="0" u="none" strike="noStrike" cap="none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Show and tell session: 23 September 2022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GB" sz="2000" b="0" i="0" u="none" strike="noStrike" cap="none">
              <a:solidFill>
                <a:srgbClr val="002047"/>
              </a:solidFill>
              <a:latin typeface="Trebuchet MS" panose="020B070302020209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Come and show your results and share your learnings. There will be a virtual social gathering after this session, all welcome! 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endParaRPr lang="en-GB" sz="2000" b="0" i="0" u="none" strike="noStrike" cap="none">
              <a:solidFill>
                <a:srgbClr val="002047"/>
              </a:solidFill>
              <a:latin typeface="Trebuchet MS" panose="020B070302020209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3. </a:t>
            </a:r>
            <a:r>
              <a:rPr lang="en-GB" sz="2000" b="1" i="0" u="none" strike="noStrike" cap="none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INDIGO Peer learning session: 17 November 2022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GB" sz="2000" b="0" i="0" u="none" strike="noStrike" cap="none">
              <a:solidFill>
                <a:srgbClr val="002047"/>
              </a:solidFill>
              <a:latin typeface="Trebuchet MS" panose="020B070302020209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47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2047"/>
                </a:solidFill>
                <a:latin typeface="Trebuchet MS" panose="020B0703020202090204" pitchFamily="34" charset="0"/>
                <a:ea typeface="Arial"/>
                <a:cs typeface="Arial"/>
                <a:sym typeface="Arial"/>
              </a:rPr>
              <a:t>Presentation of our blog. All invited to contribute ☺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lang="en-GB" sz="2000" b="0" i="0" u="none" strike="noStrike" cap="none">
              <a:solidFill>
                <a:srgbClr val="002047"/>
              </a:solidFill>
              <a:latin typeface="Trebuchet MS" panose="020B070302020209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1"/>
          <p:cNvSpPr/>
          <p:nvPr/>
        </p:nvSpPr>
        <p:spPr>
          <a:xfrm>
            <a:off x="4643252" y="1976252"/>
            <a:ext cx="1757548" cy="1757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0" name="Google Shape;550;p11"/>
          <p:cNvGrpSpPr/>
          <p:nvPr/>
        </p:nvGrpSpPr>
        <p:grpSpPr>
          <a:xfrm>
            <a:off x="1377421" y="1589499"/>
            <a:ext cx="9437158" cy="1020233"/>
            <a:chOff x="4381" y="1487729"/>
            <a:chExt cx="9437158" cy="1020233"/>
          </a:xfrm>
        </p:grpSpPr>
        <p:sp>
          <p:nvSpPr>
            <p:cNvPr id="551" name="Google Shape;551;p11"/>
            <p:cNvSpPr/>
            <p:nvPr/>
          </p:nvSpPr>
          <p:spPr>
            <a:xfrm>
              <a:off x="4381" y="1487729"/>
              <a:ext cx="2550583" cy="1020233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>
                <a:latin typeface="Trebuchet MS" panose="020B0703020202090204" pitchFamily="34" charset="0"/>
              </a:endParaRPr>
            </a:p>
          </p:txBody>
        </p:sp>
        <p:sp>
          <p:nvSpPr>
            <p:cNvPr id="552" name="Google Shape;552;p11"/>
            <p:cNvSpPr txBox="1"/>
            <p:nvPr/>
          </p:nvSpPr>
          <p:spPr>
            <a:xfrm>
              <a:off x="514498" y="1487729"/>
              <a:ext cx="1530350" cy="1020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000" tIns="28000" rIns="28000" bIns="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 b="0" i="0" u="none" strike="noStrike" cap="none">
                  <a:solidFill>
                    <a:schemeClr val="lt1"/>
                  </a:solidFill>
                  <a:latin typeface="Trebuchet MS" panose="020B0703020202090204" pitchFamily="34" charset="0"/>
                  <a:ea typeface="Calibri"/>
                  <a:cs typeface="Calibri"/>
                  <a:sym typeface="Calibri"/>
                </a:rPr>
                <a:t>Kick-off</a:t>
              </a:r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2299906" y="1487729"/>
              <a:ext cx="2550583" cy="1020233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>
                <a:latin typeface="Trebuchet MS" panose="020B0703020202090204" pitchFamily="34" charset="0"/>
              </a:endParaRPr>
            </a:p>
          </p:txBody>
        </p:sp>
        <p:sp>
          <p:nvSpPr>
            <p:cNvPr id="554" name="Google Shape;554;p11"/>
            <p:cNvSpPr txBox="1"/>
            <p:nvPr/>
          </p:nvSpPr>
          <p:spPr>
            <a:xfrm>
              <a:off x="2810023" y="1487729"/>
              <a:ext cx="1530350" cy="1020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000" tIns="28000" rIns="28000" bIns="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 b="0" i="0" u="none" strike="noStrike" cap="none">
                  <a:solidFill>
                    <a:schemeClr val="lt1"/>
                  </a:solidFill>
                  <a:latin typeface="Trebuchet MS" panose="020B0703020202090204" pitchFamily="34" charset="0"/>
                  <a:ea typeface="Calibri"/>
                  <a:cs typeface="Calibri"/>
                  <a:sym typeface="Calibri"/>
                </a:rPr>
                <a:t>Hack, hack, hack</a:t>
              </a:r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4595431" y="1487729"/>
              <a:ext cx="2550583" cy="1020233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>
                <a:latin typeface="Trebuchet MS" panose="020B0703020202090204" pitchFamily="34" charset="0"/>
              </a:endParaRPr>
            </a:p>
          </p:txBody>
        </p:sp>
        <p:sp>
          <p:nvSpPr>
            <p:cNvPr id="556" name="Google Shape;556;p11"/>
            <p:cNvSpPr txBox="1"/>
            <p:nvPr/>
          </p:nvSpPr>
          <p:spPr>
            <a:xfrm>
              <a:off x="5105548" y="1487729"/>
              <a:ext cx="1530350" cy="1020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000" tIns="28000" rIns="28000" bIns="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 b="0" i="0" u="none" strike="noStrike" cap="none">
                  <a:solidFill>
                    <a:schemeClr val="lt1"/>
                  </a:solidFill>
                  <a:latin typeface="Trebuchet MS" panose="020B0703020202090204" pitchFamily="34" charset="0"/>
                  <a:ea typeface="Calibri"/>
                  <a:cs typeface="Calibri"/>
                  <a:sym typeface="Calibri"/>
                </a:rPr>
                <a:t>Show &amp; Tell </a:t>
              </a:r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890956" y="1487729"/>
              <a:ext cx="2550583" cy="1020233"/>
            </a:xfrm>
            <a:prstGeom prst="chevron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GB">
                <a:latin typeface="Trebuchet MS" panose="020B0703020202090204" pitchFamily="34" charset="0"/>
              </a:endParaRPr>
            </a:p>
          </p:txBody>
        </p:sp>
        <p:sp>
          <p:nvSpPr>
            <p:cNvPr id="558" name="Google Shape;558;p11"/>
            <p:cNvSpPr txBox="1"/>
            <p:nvPr/>
          </p:nvSpPr>
          <p:spPr>
            <a:xfrm>
              <a:off x="7401073" y="1487729"/>
              <a:ext cx="1530350" cy="1020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000" tIns="28000" rIns="28000" bIns="2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 b="0" i="0" u="none" strike="noStrike" cap="none">
                  <a:solidFill>
                    <a:schemeClr val="lt1"/>
                  </a:solidFill>
                  <a:latin typeface="Trebuchet MS" panose="020B0703020202090204" pitchFamily="34" charset="0"/>
                  <a:ea typeface="Calibri"/>
                  <a:cs typeface="Calibri"/>
                  <a:sym typeface="Calibri"/>
                </a:rPr>
                <a:t>Reflections &amp; </a:t>
              </a:r>
              <a:r>
                <a:rPr lang="en-GB" sz="2100">
                  <a:solidFill>
                    <a:schemeClr val="lt1"/>
                  </a:solidFill>
                  <a:latin typeface="Trebuchet MS" panose="020B0703020202090204" pitchFamily="34" charset="0"/>
                  <a:ea typeface="Calibri"/>
                  <a:cs typeface="Calibri"/>
                  <a:sym typeface="Calibri"/>
                </a:rPr>
                <a:t>Blog</a:t>
              </a:r>
              <a:endParaRPr lang="en-GB">
                <a:latin typeface="Trebuchet MS" panose="020B0703020202090204" pitchFamily="34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75D889-6988-FF41-9085-7C36B7FC674D}"/>
              </a:ext>
            </a:extLst>
          </p:cNvPr>
          <p:cNvCxnSpPr>
            <a:cxnSpLocks/>
          </p:cNvCxnSpPr>
          <p:nvPr/>
        </p:nvCxnSpPr>
        <p:spPr>
          <a:xfrm>
            <a:off x="180365" y="1326347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8">
            <a:extLst>
              <a:ext uri="{FF2B5EF4-FFF2-40B4-BE49-F238E27FC236}">
                <a16:creationId xmlns:a16="http://schemas.microsoft.com/office/drawing/2014/main" id="{7D99C0BB-0A10-B246-A832-14254F9ABEEF}"/>
              </a:ext>
            </a:extLst>
          </p:cNvPr>
          <p:cNvSpPr txBox="1">
            <a:spLocks/>
          </p:cNvSpPr>
          <p:nvPr/>
        </p:nvSpPr>
        <p:spPr>
          <a:xfrm>
            <a:off x="180365" y="0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Hack and Learn phases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85339" y="-97536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Q&amp;A</a:t>
            </a:r>
          </a:p>
        </p:txBody>
      </p:sp>
      <p:sp>
        <p:nvSpPr>
          <p:cNvPr id="11" name="Google Shape;1089;p59">
            <a:extLst>
              <a:ext uri="{FF2B5EF4-FFF2-40B4-BE49-F238E27FC236}">
                <a16:creationId xmlns:a16="http://schemas.microsoft.com/office/drawing/2014/main" id="{CDA23777-C2E6-B14E-A1E0-359364A542CA}"/>
              </a:ext>
            </a:extLst>
          </p:cNvPr>
          <p:cNvSpPr txBox="1"/>
          <p:nvPr/>
        </p:nvSpPr>
        <p:spPr>
          <a:xfrm>
            <a:off x="2926079" y="2333132"/>
            <a:ext cx="642518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152666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7F54C-ADAA-3BDA-5FD4-F50A549DC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17FE3-E58C-5A6A-E2A4-01D9B2242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36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72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7F54C-ADAA-3BDA-5FD4-F50A549DC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C4AF0-AB82-6346-890A-EF599C777360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2FA03-21B3-0A8A-F104-5380BF3B8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" y="210682"/>
            <a:ext cx="12194340" cy="64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74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2"/>
          <p:cNvSpPr/>
          <p:nvPr/>
        </p:nvSpPr>
        <p:spPr>
          <a:xfrm>
            <a:off x="4643252" y="1976252"/>
            <a:ext cx="1757548" cy="1757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12"/>
          <p:cNvSpPr txBox="1"/>
          <p:nvPr/>
        </p:nvSpPr>
        <p:spPr>
          <a:xfrm>
            <a:off x="653499" y="1310846"/>
            <a:ext cx="10855749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Choose one challenge as your primary challenge. Let the challenge leader know that you will be working with that team. </a:t>
            </a:r>
            <a:endParaRPr lang="en-GB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en-GB" sz="2400" b="0" i="0" u="none" strike="noStrike" cap="non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Your challenge leader is your main point of help. Feel free to ask him or her any questions that you may have. </a:t>
            </a:r>
            <a:endParaRPr lang="en-GB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en-GB" sz="2400" b="0" i="0" u="none" strike="noStrike" cap="non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00B0F0"/>
                </a:solidFill>
                <a:latin typeface="Trebuchet MS"/>
                <a:ea typeface="Trebuchet MS"/>
                <a:cs typeface="Trebuchet MS"/>
                <a:sym typeface="Trebuchet MS"/>
              </a:rPr>
              <a:t>You will get 10 minutes to show your results at the Show and Tell session. We don’t expect you to have a final solution for such complex problems, but just an idea of potential ways to address them. There will be expert practitioners and researchers giving feedback.</a:t>
            </a:r>
            <a:endParaRPr lang="en-GB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en-GB" sz="2400" b="0" i="0" u="none" strike="noStrike" cap="non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While you are working, write down your ideas and opinions about the experience. We will collate all of them in </a:t>
            </a:r>
            <a:r>
              <a:rPr lang="en-GB" sz="24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blog post that we will publish in the Oxford Government Outcomes Blog</a:t>
            </a:r>
            <a:r>
              <a:rPr lang="en-GB" sz="2400" b="0" i="0" u="none" strike="noStrike" cap="non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lang="en-GB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GB" sz="2000" b="1" i="0" u="sng" strike="noStrike" cap="non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GB" sz="2000" b="1" i="0" u="sng" strike="noStrike" cap="non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GB" sz="2000" b="0" i="0" u="none" strike="noStrike" cap="non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C63AF1-6A0A-2341-9D6C-ADE46635F98E}"/>
              </a:ext>
            </a:extLst>
          </p:cNvPr>
          <p:cNvCxnSpPr>
            <a:cxnSpLocks/>
          </p:cNvCxnSpPr>
          <p:nvPr/>
        </p:nvCxnSpPr>
        <p:spPr>
          <a:xfrm>
            <a:off x="180366" y="1200358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8">
            <a:extLst>
              <a:ext uri="{FF2B5EF4-FFF2-40B4-BE49-F238E27FC236}">
                <a16:creationId xmlns:a16="http://schemas.microsoft.com/office/drawing/2014/main" id="{67814696-C543-064C-B5E1-F24D68BF143D}"/>
              </a:ext>
            </a:extLst>
          </p:cNvPr>
          <p:cNvSpPr txBox="1">
            <a:spLocks/>
          </p:cNvSpPr>
          <p:nvPr/>
        </p:nvSpPr>
        <p:spPr>
          <a:xfrm>
            <a:off x="180366" y="-125989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Hack and Learn tips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85339" y="-97536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Our challenges for today</a:t>
            </a:r>
          </a:p>
        </p:txBody>
      </p:sp>
      <p:sp>
        <p:nvSpPr>
          <p:cNvPr id="11" name="Google Shape;566;p12">
            <a:extLst>
              <a:ext uri="{FF2B5EF4-FFF2-40B4-BE49-F238E27FC236}">
                <a16:creationId xmlns:a16="http://schemas.microsoft.com/office/drawing/2014/main" id="{0A8124E0-5A06-B746-892A-EE9C6943FF6D}"/>
              </a:ext>
            </a:extLst>
          </p:cNvPr>
          <p:cNvSpPr txBox="1"/>
          <p:nvPr/>
        </p:nvSpPr>
        <p:spPr>
          <a:xfrm>
            <a:off x="582813" y="1458240"/>
            <a:ext cx="11026373" cy="701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69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3000">
                <a:solidFill>
                  <a:srgbClr val="002147"/>
                </a:solidFill>
                <a:latin typeface="Trebuchet MS"/>
                <a:ea typeface="Trebuchet MS"/>
                <a:cs typeface="Trebuchet MS"/>
                <a:sym typeface="Trebuchet MS"/>
              </a:rPr>
              <a:t>Rethinking the </a:t>
            </a:r>
            <a:r>
              <a:rPr lang="en-GB" sz="300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Impact Bond Dataset spreadsheet-</a:t>
            </a:r>
            <a:r>
              <a:rPr lang="en-GB" sz="3000">
                <a:solidFill>
                  <a:srgbClr val="002147"/>
                </a:solidFill>
                <a:latin typeface="Trebuchet MS"/>
                <a:ea typeface="Trebuchet MS"/>
                <a:cs typeface="Trebuchet MS"/>
                <a:sym typeface="Trebuchet MS"/>
              </a:rPr>
              <a:t>&gt; hackteam#24</a:t>
            </a:r>
          </a:p>
          <a:p>
            <a:pPr marL="127000">
              <a:buClr>
                <a:schemeClr val="dk1"/>
              </a:buClr>
              <a:buSzPts val="2000"/>
            </a:pPr>
            <a:endParaRPr lang="en-GB" sz="3000">
              <a:solidFill>
                <a:srgbClr val="002147"/>
              </a:solidFill>
              <a:ea typeface="Trebuchet MS"/>
              <a:cs typeface="Trebuchet MS"/>
              <a:sym typeface="Trebuchet MS"/>
            </a:endParaRPr>
          </a:p>
          <a:p>
            <a:pPr marL="46990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3000">
                <a:solidFill>
                  <a:srgbClr val="002147"/>
                </a:solidFill>
                <a:latin typeface="Trebuchet MS"/>
                <a:ea typeface="Trebuchet MS"/>
                <a:cs typeface="Trebuchet MS"/>
                <a:sym typeface="Trebuchet MS"/>
              </a:rPr>
              <a:t>Developing a </a:t>
            </a:r>
            <a:r>
              <a:rPr lang="en-GB" sz="300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dashboard</a:t>
            </a:r>
            <a:r>
              <a:rPr lang="en-GB" sz="3000">
                <a:solidFill>
                  <a:srgbClr val="002147"/>
                </a:solidFill>
                <a:latin typeface="Trebuchet MS"/>
                <a:ea typeface="Trebuchet MS"/>
                <a:cs typeface="Trebuchet MS"/>
                <a:sym typeface="Trebuchet MS"/>
              </a:rPr>
              <a:t> for the INSPER outcomes-based contract </a:t>
            </a:r>
            <a:r>
              <a:rPr lang="en-GB" sz="300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database</a:t>
            </a:r>
            <a:r>
              <a:rPr lang="en-GB" sz="3000">
                <a:solidFill>
                  <a:srgbClr val="002147"/>
                </a:solidFill>
                <a:ea typeface="Trebuchet MS"/>
                <a:cs typeface="Trebuchet MS"/>
                <a:sym typeface="Trebuchet MS"/>
              </a:rPr>
              <a:t>-&gt; hackteam#25</a:t>
            </a:r>
          </a:p>
          <a:p>
            <a:pPr marL="46990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GB" sz="3000">
              <a:solidFill>
                <a:srgbClr val="002147"/>
              </a:solidFill>
              <a:ea typeface="Trebuchet MS"/>
              <a:cs typeface="Trebuchet MS"/>
              <a:sym typeface="Trebuchet MS"/>
            </a:endParaRPr>
          </a:p>
          <a:p>
            <a:pPr marL="46990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3000">
                <a:solidFill>
                  <a:srgbClr val="002147"/>
                </a:solidFill>
                <a:ea typeface="Trebuchet MS"/>
                <a:cs typeface="Trebuchet MS"/>
                <a:sym typeface="Trebuchet MS"/>
              </a:rPr>
              <a:t>Working with </a:t>
            </a:r>
            <a:r>
              <a:rPr lang="en-GB" sz="3000">
                <a:solidFill>
                  <a:srgbClr val="7030A0"/>
                </a:solidFill>
                <a:ea typeface="Trebuchet MS"/>
                <a:cs typeface="Trebuchet MS"/>
                <a:sym typeface="Trebuchet MS"/>
              </a:rPr>
              <a:t>education </a:t>
            </a:r>
            <a:r>
              <a:rPr lang="en-GB" sz="3000">
                <a:solidFill>
                  <a:srgbClr val="002147"/>
                </a:solidFill>
                <a:ea typeface="Trebuchet MS"/>
                <a:cs typeface="Trebuchet MS"/>
                <a:sym typeface="Trebuchet MS"/>
              </a:rPr>
              <a:t>outcomes-based projects using data from the </a:t>
            </a:r>
            <a:r>
              <a:rPr lang="en-GB" sz="3000">
                <a:solidFill>
                  <a:srgbClr val="7030A0"/>
                </a:solidFill>
                <a:ea typeface="Trebuchet MS"/>
                <a:cs typeface="Trebuchet MS"/>
                <a:sym typeface="Trebuchet MS"/>
              </a:rPr>
              <a:t>systematic review of evidence-</a:t>
            </a:r>
            <a:r>
              <a:rPr lang="en-GB" sz="3000">
                <a:solidFill>
                  <a:srgbClr val="002147"/>
                </a:solidFill>
                <a:ea typeface="Trebuchet MS"/>
                <a:cs typeface="Trebuchet MS"/>
                <a:sym typeface="Trebuchet MS"/>
              </a:rPr>
              <a:t>&gt; hackteam#26</a:t>
            </a:r>
            <a:endParaRPr lang="en-GB" sz="3000">
              <a:solidFill>
                <a:srgbClr val="002147"/>
              </a:solidFill>
              <a:ea typeface="Trebuchet MS"/>
              <a:cs typeface="Trebuchet MS"/>
            </a:endParaRPr>
          </a:p>
          <a:p>
            <a:pPr marL="127000">
              <a:buClr>
                <a:schemeClr val="dk1"/>
              </a:buClr>
              <a:buSzPts val="2000"/>
            </a:pPr>
            <a:endParaRPr lang="en-GB" sz="3000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69900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3000">
                <a:solidFill>
                  <a:srgbClr val="002147"/>
                </a:solidFill>
                <a:latin typeface="Trebuchet MS"/>
                <a:ea typeface="Trebuchet MS"/>
                <a:cs typeface="Trebuchet MS"/>
                <a:sym typeface="Trebuchet MS"/>
              </a:rPr>
              <a:t>Do we have more challenges coming from </a:t>
            </a:r>
            <a:r>
              <a:rPr lang="en-GB" sz="300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participants</a:t>
            </a:r>
            <a:r>
              <a:rPr lang="en-GB" sz="3000">
                <a:solidFill>
                  <a:srgbClr val="002147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</a:p>
          <a:p>
            <a:pPr marL="342900" indent="-215900">
              <a:buClr>
                <a:schemeClr val="dk1"/>
              </a:buClr>
              <a:buSzPts val="2000"/>
            </a:pPr>
            <a:endParaRPr lang="en-GB" sz="3000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215900">
              <a:buClr>
                <a:schemeClr val="dk1"/>
              </a:buClr>
              <a:buSzPts val="2000"/>
            </a:pPr>
            <a:endParaRPr lang="en-GB" sz="3000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GB" sz="3000" i="0" strike="noStrike" cap="none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GB" sz="3000" i="0" strike="noStrike" cap="none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GB" sz="3000" b="0" i="0" u="none" strike="noStrike" cap="non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19176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385339" y="-97536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Challenge#24</a:t>
            </a:r>
          </a:p>
        </p:txBody>
      </p:sp>
      <p:sp>
        <p:nvSpPr>
          <p:cNvPr id="11" name="Google Shape;566;p12">
            <a:extLst>
              <a:ext uri="{FF2B5EF4-FFF2-40B4-BE49-F238E27FC236}">
                <a16:creationId xmlns:a16="http://schemas.microsoft.com/office/drawing/2014/main" id="{0A8124E0-5A06-B746-892A-EE9C6943FF6D}"/>
              </a:ext>
            </a:extLst>
          </p:cNvPr>
          <p:cNvSpPr txBox="1"/>
          <p:nvPr/>
        </p:nvSpPr>
        <p:spPr>
          <a:xfrm>
            <a:off x="704000" y="1913084"/>
            <a:ext cx="11026373" cy="464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440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Welcome to challenge#24!</a:t>
            </a:r>
          </a:p>
          <a:p>
            <a:pPr marL="127000"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GB" sz="44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0"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4400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Rethinking the Impact Bond Dataset spreadsheet</a:t>
            </a:r>
          </a:p>
          <a:p>
            <a:pPr marL="342900" indent="-215900">
              <a:buClr>
                <a:schemeClr val="dk1"/>
              </a:buClr>
              <a:buSzPts val="2000"/>
            </a:pPr>
            <a:endParaRPr lang="en-GB" sz="3000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GB" sz="3000" i="0" strike="noStrike" cap="none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GB" sz="3000" i="0" strike="noStrike" cap="none">
              <a:solidFill>
                <a:srgbClr val="00214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GB" sz="3000" b="0" i="0" u="none" strike="noStrike" cap="non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14199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273093" y="-37518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The Impact Bond Dataset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6EABF-501D-37F3-759D-B9BACE765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94" y="1288045"/>
            <a:ext cx="8378612" cy="53361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5487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70221-86BD-2D45-A037-2615623C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6" y="6377908"/>
            <a:ext cx="5907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1C4AF0-AB82-6346-890A-EF599C77736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CA7D8-5F47-A64D-B8DD-6234A4B7ED6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A85D4-64C9-1A4D-9A72-93421EF42155}"/>
              </a:ext>
            </a:extLst>
          </p:cNvPr>
          <p:cNvCxnSpPr>
            <a:cxnSpLocks/>
          </p:cNvCxnSpPr>
          <p:nvPr/>
        </p:nvCxnSpPr>
        <p:spPr>
          <a:xfrm>
            <a:off x="385339" y="1139765"/>
            <a:ext cx="7070558" cy="0"/>
          </a:xfrm>
          <a:prstGeom prst="line">
            <a:avLst/>
          </a:prstGeom>
          <a:ln w="25400">
            <a:solidFill>
              <a:srgbClr val="002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D822DEE-684E-AE41-9BAA-2AE8B78B93E3}"/>
              </a:ext>
            </a:extLst>
          </p:cNvPr>
          <p:cNvSpPr txBox="1">
            <a:spLocks/>
          </p:cNvSpPr>
          <p:nvPr/>
        </p:nvSpPr>
        <p:spPr>
          <a:xfrm>
            <a:off x="273093" y="-111658"/>
            <a:ext cx="729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rebuchet MS" panose="020B0703020202090204" pitchFamily="34" charset="0"/>
                <a:ea typeface="Lato" charset="0"/>
                <a:cs typeface="Lato" charset="0"/>
              </a:defRPr>
            </a:lvl1pPr>
          </a:lstStyle>
          <a:p>
            <a:r>
              <a:rPr lang="en-GB">
                <a:solidFill>
                  <a:srgbClr val="002147"/>
                </a:solidFill>
                <a:latin typeface="Trebuchet MS Regular" panose="020B0603020202020204" pitchFamily="34" charset="0"/>
              </a:rPr>
              <a:t>The IBD spreadsheet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2D1DC1-924D-7148-35B3-30E84B112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59" y="1240995"/>
            <a:ext cx="6946708" cy="55020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7522556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">
  <a:themeElements>
    <a:clrScheme name="Custom 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2047"/>
      </a:accent1>
      <a:accent2>
        <a:srgbClr val="00619B"/>
      </a:accent2>
      <a:accent3>
        <a:srgbClr val="D7D2CB"/>
      </a:accent3>
      <a:accent4>
        <a:srgbClr val="D76124"/>
      </a:accent4>
      <a:accent5>
        <a:srgbClr val="491463"/>
      </a:accent5>
      <a:accent6>
        <a:srgbClr val="3A9349"/>
      </a:accent6>
      <a:hlink>
        <a:srgbClr val="00619B"/>
      </a:hlink>
      <a:folHlink>
        <a:srgbClr val="491463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1A643DF3-C692-3944-86D0-BC6612145925}" vid="{9A92834F-DF80-504A-8AE0-65D994F0B02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B285975A48184DA1244D3B38F9225D" ma:contentTypeVersion="16" ma:contentTypeDescription="Create a new document." ma:contentTypeScope="" ma:versionID="4a2d7a9ef0493d1ea6c679a78c68127e">
  <xsd:schema xmlns:xsd="http://www.w3.org/2001/XMLSchema" xmlns:xs="http://www.w3.org/2001/XMLSchema" xmlns:p="http://schemas.microsoft.com/office/2006/metadata/properties" xmlns:ns2="3b76b14c-b984-4250-8bc5-af6ba7bb3cfe" xmlns:ns3="6e3df429-9674-4c81-9594-d827b663cb8f" targetNamespace="http://schemas.microsoft.com/office/2006/metadata/properties" ma:root="true" ma:fieldsID="27daf7c7cc36cf7de128bab4946cc89c" ns2:_="" ns3:_="">
    <xsd:import namespace="3b76b14c-b984-4250-8bc5-af6ba7bb3cfe"/>
    <xsd:import namespace="6e3df429-9674-4c81-9594-d827b663cb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6b14c-b984-4250-8bc5-af6ba7bb3c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eeb44a9-b924-44d0-8ed9-f8b504a4b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df429-9674-4c81-9594-d827b663cb8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df82ca7-27f5-4330-bc08-0184bc003a24}" ma:internalName="TaxCatchAll" ma:showField="CatchAllData" ma:web="6e3df429-9674-4c81-9594-d827b663cb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e3df429-9674-4c81-9594-d827b663cb8f">
      <UserInfo>
        <DisplayName>Michael Gibson</DisplayName>
        <AccountId>38</AccountId>
        <AccountType/>
      </UserInfo>
      <UserInfo>
        <DisplayName>Fernando Domingos</DisplayName>
        <AccountId>464</AccountId>
        <AccountType/>
      </UserInfo>
      <UserInfo>
        <DisplayName>Laura Bonsaver</DisplayName>
        <AccountId>83</AccountId>
        <AccountType/>
      </UserInfo>
      <UserInfo>
        <DisplayName>Ozioma Paul</DisplayName>
        <AccountId>591</AccountId>
        <AccountType/>
      </UserInfo>
      <UserInfo>
        <DisplayName>Harry Bregazzi</DisplayName>
        <AccountId>292</AccountId>
        <AccountType/>
      </UserInfo>
    </SharedWithUsers>
    <TaxCatchAll xmlns="6e3df429-9674-4c81-9594-d827b663cb8f" xsi:nil="true"/>
    <lcf76f155ced4ddcb4097134ff3c332f xmlns="3b76b14c-b984-4250-8bc5-af6ba7bb3cf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E72C19-A563-4BBB-8E46-075C282A16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5AFD48-46C3-4859-B6BC-3001B03CF3F5}">
  <ds:schemaRefs>
    <ds:schemaRef ds:uri="3b76b14c-b984-4250-8bc5-af6ba7bb3cfe"/>
    <ds:schemaRef ds:uri="6e3df429-9674-4c81-9594-d827b663cb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F7A3DDE-39F3-40E3-815F-D8FDC3144219}">
  <ds:schemaRefs>
    <ds:schemaRef ds:uri="3b76b14c-b984-4250-8bc5-af6ba7bb3cfe"/>
    <ds:schemaRef ds:uri="6e3df429-9674-4c81-9594-d827b663cb8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42</Slides>
  <Notes>18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PowerPoint</vt:lpstr>
      <vt:lpstr>Custom Design</vt:lpstr>
      <vt:lpstr>1_Office Theme</vt:lpstr>
      <vt:lpstr>3_Office Theme</vt:lpstr>
      <vt:lpstr>Office Theme</vt:lpstr>
      <vt:lpstr>2022 Summer Hack and Learn 07 September – Kick off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24</cp:revision>
  <dcterms:created xsi:type="dcterms:W3CDTF">2021-01-18T13:12:34Z</dcterms:created>
  <dcterms:modified xsi:type="dcterms:W3CDTF">2022-09-07T09:42:57Z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0x0101006DB285975A48184DA1244D3B38F9225D</vt:lpwstr>
  </property>
  <property fmtid="{D5CDD505-2E9C-101B-9397-08002B2CF9AE}" pid="3" name="MediaServiceImageTags">
    <vt:lpwstr/>
  </property>
</Properties>
</file>