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6" r:id="rId5"/>
    <p:sldMasterId id="2147483668" r:id="rId6"/>
    <p:sldMasterId id="2147483674" r:id="rId7"/>
  </p:sldMasterIdLst>
  <p:notesMasterIdLst>
    <p:notesMasterId r:id="rId65"/>
  </p:notesMasterIdLst>
  <p:sldIdLst>
    <p:sldId id="271" r:id="rId8"/>
    <p:sldId id="270" r:id="rId9"/>
    <p:sldId id="266" r:id="rId10"/>
    <p:sldId id="259" r:id="rId11"/>
    <p:sldId id="451" r:id="rId12"/>
    <p:sldId id="273" r:id="rId13"/>
    <p:sldId id="407" r:id="rId14"/>
    <p:sldId id="409" r:id="rId15"/>
    <p:sldId id="279" r:id="rId16"/>
    <p:sldId id="454" r:id="rId17"/>
    <p:sldId id="455" r:id="rId18"/>
    <p:sldId id="456" r:id="rId19"/>
    <p:sldId id="457" r:id="rId20"/>
    <p:sldId id="280" r:id="rId21"/>
    <p:sldId id="281" r:id="rId22"/>
    <p:sldId id="458" r:id="rId23"/>
    <p:sldId id="459" r:id="rId24"/>
    <p:sldId id="282" r:id="rId25"/>
    <p:sldId id="460" r:id="rId26"/>
    <p:sldId id="461" r:id="rId27"/>
    <p:sldId id="256" r:id="rId28"/>
    <p:sldId id="257" r:id="rId29"/>
    <p:sldId id="258" r:id="rId30"/>
    <p:sldId id="462" r:id="rId31"/>
    <p:sldId id="260" r:id="rId32"/>
    <p:sldId id="261" r:id="rId33"/>
    <p:sldId id="262" r:id="rId34"/>
    <p:sldId id="263" r:id="rId35"/>
    <p:sldId id="264" r:id="rId36"/>
    <p:sldId id="265" r:id="rId37"/>
    <p:sldId id="463" r:id="rId38"/>
    <p:sldId id="267" r:id="rId39"/>
    <p:sldId id="268" r:id="rId40"/>
    <p:sldId id="269" r:id="rId41"/>
    <p:sldId id="464" r:id="rId42"/>
    <p:sldId id="465" r:id="rId43"/>
    <p:sldId id="466" r:id="rId44"/>
    <p:sldId id="272" r:id="rId45"/>
    <p:sldId id="467" r:id="rId46"/>
    <p:sldId id="468" r:id="rId47"/>
    <p:sldId id="276" r:id="rId48"/>
    <p:sldId id="277" r:id="rId49"/>
    <p:sldId id="398" r:id="rId50"/>
    <p:sldId id="399" r:id="rId51"/>
    <p:sldId id="400" r:id="rId52"/>
    <p:sldId id="469" r:id="rId53"/>
    <p:sldId id="470" r:id="rId54"/>
    <p:sldId id="322" r:id="rId55"/>
    <p:sldId id="393" r:id="rId56"/>
    <p:sldId id="396" r:id="rId57"/>
    <p:sldId id="395" r:id="rId58"/>
    <p:sldId id="397" r:id="rId59"/>
    <p:sldId id="392" r:id="rId60"/>
    <p:sldId id="441" r:id="rId61"/>
    <p:sldId id="442" r:id="rId62"/>
    <p:sldId id="452" r:id="rId63"/>
    <p:sldId id="453" r:id="rId6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9B"/>
    <a:srgbClr val="002147"/>
    <a:srgbClr val="D76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B63766-7FD2-F2A4-7286-4B5F36436BAA}" v="24" dt="2022-04-07T11:38:10.827"/>
    <p1510:client id="{4EEC30A6-F16C-0267-0B88-0EEC8891158D}" v="4" dt="2022-04-07T07:50:12.909"/>
    <p1510:client id="{8B4E92D5-2D49-FC4F-77B8-6C35201E18B9}" v="1" dt="2022-04-06T22:45:00.220"/>
    <p1510:client id="{A2853116-5D67-2F65-B13A-EE19A93B7F9F}" v="1" dt="2022-05-03T16:19:27.921"/>
    <p1510:client id="{F9064C3F-0398-AED1-B02A-E61715DAB09A}" v="13" dt="2022-04-07T10:17:11.8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48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CB3E5F-5991-7948-A66A-393D83AAC6D3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2F55F34-409F-B945-BC4D-807A07221893}">
      <dgm:prSet phldrT="[Text]"/>
      <dgm:spPr/>
      <dgm:t>
        <a:bodyPr/>
        <a:lstStyle/>
        <a:p>
          <a:r>
            <a:rPr lang="en-GB" dirty="0"/>
            <a:t>Hack and Learn 2022</a:t>
          </a:r>
        </a:p>
      </dgm:t>
    </dgm:pt>
    <dgm:pt modelId="{15D7FD3C-7473-B948-B4DC-F41B05594CE1}" type="parTrans" cxnId="{C667D6CA-DD5D-B343-97CD-41EBE1117370}">
      <dgm:prSet/>
      <dgm:spPr/>
      <dgm:t>
        <a:bodyPr/>
        <a:lstStyle/>
        <a:p>
          <a:endParaRPr lang="en-GB"/>
        </a:p>
      </dgm:t>
    </dgm:pt>
    <dgm:pt modelId="{4B255B89-7F01-BA4F-A4D0-8718290D3D1B}" type="sibTrans" cxnId="{C667D6CA-DD5D-B343-97CD-41EBE1117370}">
      <dgm:prSet/>
      <dgm:spPr/>
      <dgm:t>
        <a:bodyPr/>
        <a:lstStyle/>
        <a:p>
          <a:endParaRPr lang="en-GB"/>
        </a:p>
      </dgm:t>
    </dgm:pt>
    <dgm:pt modelId="{AFF69B86-28F3-314B-9D13-051D016600C7}">
      <dgm:prSet phldrT="[Text]"/>
      <dgm:spPr/>
      <dgm:t>
        <a:bodyPr/>
        <a:lstStyle/>
        <a:p>
          <a:r>
            <a:rPr lang="en-GB" dirty="0"/>
            <a:t>Impact Bond Dataset spreadsheet</a:t>
          </a:r>
        </a:p>
      </dgm:t>
    </dgm:pt>
    <dgm:pt modelId="{282ACFD3-558B-DD47-BEDE-9E87C63D2B77}" type="parTrans" cxnId="{FA0D9681-78C2-674F-AEAC-74E556113F8A}">
      <dgm:prSet/>
      <dgm:spPr/>
      <dgm:t>
        <a:bodyPr/>
        <a:lstStyle/>
        <a:p>
          <a:endParaRPr lang="en-GB"/>
        </a:p>
      </dgm:t>
    </dgm:pt>
    <dgm:pt modelId="{51BD1ECF-F018-DB46-A115-4E5E1C55359F}" type="sibTrans" cxnId="{FA0D9681-78C2-674F-AEAC-74E556113F8A}">
      <dgm:prSet/>
      <dgm:spPr/>
      <dgm:t>
        <a:bodyPr/>
        <a:lstStyle/>
        <a:p>
          <a:endParaRPr lang="en-GB"/>
        </a:p>
      </dgm:t>
    </dgm:pt>
    <dgm:pt modelId="{5BD72764-915D-A94B-82A8-8F8405E0354F}">
      <dgm:prSet phldrT="[Text]"/>
      <dgm:spPr/>
      <dgm:t>
        <a:bodyPr/>
        <a:lstStyle/>
        <a:p>
          <a:r>
            <a:rPr lang="en-GB" dirty="0"/>
            <a:t>Education OBC projects</a:t>
          </a:r>
        </a:p>
      </dgm:t>
    </dgm:pt>
    <dgm:pt modelId="{168B1CD9-54B1-9043-943E-70E5614350C8}" type="parTrans" cxnId="{8A0A1D56-2190-624A-B2F5-DD674DB47C37}">
      <dgm:prSet/>
      <dgm:spPr/>
      <dgm:t>
        <a:bodyPr/>
        <a:lstStyle/>
        <a:p>
          <a:endParaRPr lang="en-GB"/>
        </a:p>
      </dgm:t>
    </dgm:pt>
    <dgm:pt modelId="{AA513B26-9F03-6D47-AC26-4DDFAA0F5303}" type="sibTrans" cxnId="{8A0A1D56-2190-624A-B2F5-DD674DB47C37}">
      <dgm:prSet/>
      <dgm:spPr/>
      <dgm:t>
        <a:bodyPr/>
        <a:lstStyle/>
        <a:p>
          <a:endParaRPr lang="en-GB"/>
        </a:p>
      </dgm:t>
    </dgm:pt>
    <dgm:pt modelId="{0C286884-A871-9D45-AEC2-64382DF8012A}">
      <dgm:prSet phldrT="[Text]"/>
      <dgm:spPr/>
      <dgm:t>
        <a:bodyPr/>
        <a:lstStyle/>
        <a:p>
          <a:r>
            <a:rPr lang="en-GB" dirty="0"/>
            <a:t>Data dashboard for OBC dataset (INSPER)</a:t>
          </a:r>
        </a:p>
      </dgm:t>
    </dgm:pt>
    <dgm:pt modelId="{75F4ACCE-FC3F-6445-AD66-634C3D488C64}" type="parTrans" cxnId="{2D79C097-2189-2B45-816F-BAC262BA2EED}">
      <dgm:prSet/>
      <dgm:spPr/>
      <dgm:t>
        <a:bodyPr/>
        <a:lstStyle/>
        <a:p>
          <a:endParaRPr lang="en-GB"/>
        </a:p>
      </dgm:t>
    </dgm:pt>
    <dgm:pt modelId="{0940673B-CD73-AC40-9FF3-C719C88CE04E}" type="sibTrans" cxnId="{2D79C097-2189-2B45-816F-BAC262BA2EED}">
      <dgm:prSet/>
      <dgm:spPr/>
      <dgm:t>
        <a:bodyPr/>
        <a:lstStyle/>
        <a:p>
          <a:endParaRPr lang="en-GB"/>
        </a:p>
      </dgm:t>
    </dgm:pt>
    <dgm:pt modelId="{90B874A4-8C32-1246-91F3-E8FB21F90B09}">
      <dgm:prSet/>
      <dgm:spPr/>
      <dgm:t>
        <a:bodyPr/>
        <a:lstStyle/>
        <a:p>
          <a:r>
            <a:rPr lang="en-GB" dirty="0"/>
            <a:t>A platform to accelerate SIB design</a:t>
          </a:r>
        </a:p>
      </dgm:t>
    </dgm:pt>
    <dgm:pt modelId="{4808524F-27A2-4445-90C9-04EB1BD50AB1}" type="parTrans" cxnId="{B6D20018-0CD3-9942-A83D-47B8F57281E8}">
      <dgm:prSet/>
      <dgm:spPr/>
      <dgm:t>
        <a:bodyPr/>
        <a:lstStyle/>
        <a:p>
          <a:endParaRPr lang="en-GB"/>
        </a:p>
      </dgm:t>
    </dgm:pt>
    <dgm:pt modelId="{541A872A-E70C-E441-B6C5-086A03757137}" type="sibTrans" cxnId="{B6D20018-0CD3-9942-A83D-47B8F57281E8}">
      <dgm:prSet/>
      <dgm:spPr/>
      <dgm:t>
        <a:bodyPr/>
        <a:lstStyle/>
        <a:p>
          <a:endParaRPr lang="en-GB"/>
        </a:p>
      </dgm:t>
    </dgm:pt>
    <dgm:pt modelId="{E4E16E73-C5D6-8349-BF25-DA5A4812B792}" type="pres">
      <dgm:prSet presAssocID="{FBCB3E5F-5991-7948-A66A-393D83AAC6D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882F62B-0937-C143-949C-E215CC430E51}" type="pres">
      <dgm:prSet presAssocID="{12F55F34-409F-B945-BC4D-807A07221893}" presName="centerShape" presStyleLbl="node0" presStyleIdx="0" presStyleCnt="1"/>
      <dgm:spPr/>
    </dgm:pt>
    <dgm:pt modelId="{F53FD834-1C9F-074F-BA9C-3B0291CA9B09}" type="pres">
      <dgm:prSet presAssocID="{282ACFD3-558B-DD47-BEDE-9E87C63D2B77}" presName="parTrans" presStyleLbl="sibTrans2D1" presStyleIdx="0" presStyleCnt="4"/>
      <dgm:spPr/>
    </dgm:pt>
    <dgm:pt modelId="{67A0AC33-C0A6-BE44-B280-DDF66708AD66}" type="pres">
      <dgm:prSet presAssocID="{282ACFD3-558B-DD47-BEDE-9E87C63D2B77}" presName="connectorText" presStyleLbl="sibTrans2D1" presStyleIdx="0" presStyleCnt="4"/>
      <dgm:spPr/>
    </dgm:pt>
    <dgm:pt modelId="{CA51A292-9E7C-EE49-B8D9-AF6FC33E0ED5}" type="pres">
      <dgm:prSet presAssocID="{AFF69B86-28F3-314B-9D13-051D016600C7}" presName="node" presStyleLbl="node1" presStyleIdx="0" presStyleCnt="4">
        <dgm:presLayoutVars>
          <dgm:bulletEnabled val="1"/>
        </dgm:presLayoutVars>
      </dgm:prSet>
      <dgm:spPr/>
    </dgm:pt>
    <dgm:pt modelId="{2FAA1233-967C-144B-B7D3-80CE1704B09F}" type="pres">
      <dgm:prSet presAssocID="{168B1CD9-54B1-9043-943E-70E5614350C8}" presName="parTrans" presStyleLbl="sibTrans2D1" presStyleIdx="1" presStyleCnt="4"/>
      <dgm:spPr/>
    </dgm:pt>
    <dgm:pt modelId="{9E3054B2-4032-9345-8753-D1A00D45C668}" type="pres">
      <dgm:prSet presAssocID="{168B1CD9-54B1-9043-943E-70E5614350C8}" presName="connectorText" presStyleLbl="sibTrans2D1" presStyleIdx="1" presStyleCnt="4"/>
      <dgm:spPr/>
    </dgm:pt>
    <dgm:pt modelId="{D316FFDD-CD0F-A14B-8D04-0F2412FFE8CF}" type="pres">
      <dgm:prSet presAssocID="{5BD72764-915D-A94B-82A8-8F8405E0354F}" presName="node" presStyleLbl="node1" presStyleIdx="1" presStyleCnt="4">
        <dgm:presLayoutVars>
          <dgm:bulletEnabled val="1"/>
        </dgm:presLayoutVars>
      </dgm:prSet>
      <dgm:spPr/>
    </dgm:pt>
    <dgm:pt modelId="{26F421BA-3D63-9C48-8A2D-D2A7FD79444A}" type="pres">
      <dgm:prSet presAssocID="{75F4ACCE-FC3F-6445-AD66-634C3D488C64}" presName="parTrans" presStyleLbl="sibTrans2D1" presStyleIdx="2" presStyleCnt="4"/>
      <dgm:spPr/>
    </dgm:pt>
    <dgm:pt modelId="{6CDFF817-DDC7-014A-B528-FC7716DCC4F2}" type="pres">
      <dgm:prSet presAssocID="{75F4ACCE-FC3F-6445-AD66-634C3D488C64}" presName="connectorText" presStyleLbl="sibTrans2D1" presStyleIdx="2" presStyleCnt="4"/>
      <dgm:spPr/>
    </dgm:pt>
    <dgm:pt modelId="{6416A6A4-20D2-2243-BB65-99A94FA2564D}" type="pres">
      <dgm:prSet presAssocID="{0C286884-A871-9D45-AEC2-64382DF8012A}" presName="node" presStyleLbl="node1" presStyleIdx="2" presStyleCnt="4">
        <dgm:presLayoutVars>
          <dgm:bulletEnabled val="1"/>
        </dgm:presLayoutVars>
      </dgm:prSet>
      <dgm:spPr/>
    </dgm:pt>
    <dgm:pt modelId="{6CFBA175-AE31-FA41-B19C-0A765CA86AEA}" type="pres">
      <dgm:prSet presAssocID="{4808524F-27A2-4445-90C9-04EB1BD50AB1}" presName="parTrans" presStyleLbl="sibTrans2D1" presStyleIdx="3" presStyleCnt="4"/>
      <dgm:spPr/>
    </dgm:pt>
    <dgm:pt modelId="{34A1168F-18A1-9D4C-AC77-1916645EE99D}" type="pres">
      <dgm:prSet presAssocID="{4808524F-27A2-4445-90C9-04EB1BD50AB1}" presName="connectorText" presStyleLbl="sibTrans2D1" presStyleIdx="3" presStyleCnt="4"/>
      <dgm:spPr/>
    </dgm:pt>
    <dgm:pt modelId="{6AA0CEDC-9E52-7B4C-88D4-2019F6DC8F7A}" type="pres">
      <dgm:prSet presAssocID="{90B874A4-8C32-1246-91F3-E8FB21F90B09}" presName="node" presStyleLbl="node1" presStyleIdx="3" presStyleCnt="4">
        <dgm:presLayoutVars>
          <dgm:bulletEnabled val="1"/>
        </dgm:presLayoutVars>
      </dgm:prSet>
      <dgm:spPr/>
    </dgm:pt>
  </dgm:ptLst>
  <dgm:cxnLst>
    <dgm:cxn modelId="{18BD2E00-53AB-7749-B21D-E4BECD9A99CB}" type="presOf" srcId="{282ACFD3-558B-DD47-BEDE-9E87C63D2B77}" destId="{F53FD834-1C9F-074F-BA9C-3B0291CA9B09}" srcOrd="0" destOrd="0" presId="urn:microsoft.com/office/officeart/2005/8/layout/radial5"/>
    <dgm:cxn modelId="{B6D20018-0CD3-9942-A83D-47B8F57281E8}" srcId="{12F55F34-409F-B945-BC4D-807A07221893}" destId="{90B874A4-8C32-1246-91F3-E8FB21F90B09}" srcOrd="3" destOrd="0" parTransId="{4808524F-27A2-4445-90C9-04EB1BD50AB1}" sibTransId="{541A872A-E70C-E441-B6C5-086A03757137}"/>
    <dgm:cxn modelId="{BADF622F-E31D-6145-83CC-31DFB50D9814}" type="presOf" srcId="{90B874A4-8C32-1246-91F3-E8FB21F90B09}" destId="{6AA0CEDC-9E52-7B4C-88D4-2019F6DC8F7A}" srcOrd="0" destOrd="0" presId="urn:microsoft.com/office/officeart/2005/8/layout/radial5"/>
    <dgm:cxn modelId="{20C86240-13C7-8B4C-9638-FB16DB4BBA74}" type="presOf" srcId="{282ACFD3-558B-DD47-BEDE-9E87C63D2B77}" destId="{67A0AC33-C0A6-BE44-B280-DDF66708AD66}" srcOrd="1" destOrd="0" presId="urn:microsoft.com/office/officeart/2005/8/layout/radial5"/>
    <dgm:cxn modelId="{04ADF241-803E-8B4F-9FDC-9927E9222577}" type="presOf" srcId="{168B1CD9-54B1-9043-943E-70E5614350C8}" destId="{2FAA1233-967C-144B-B7D3-80CE1704B09F}" srcOrd="0" destOrd="0" presId="urn:microsoft.com/office/officeart/2005/8/layout/radial5"/>
    <dgm:cxn modelId="{DCF00142-8079-1C41-81C5-8249AE38AC1E}" type="presOf" srcId="{4808524F-27A2-4445-90C9-04EB1BD50AB1}" destId="{34A1168F-18A1-9D4C-AC77-1916645EE99D}" srcOrd="1" destOrd="0" presId="urn:microsoft.com/office/officeart/2005/8/layout/radial5"/>
    <dgm:cxn modelId="{EE054943-E430-CC44-805E-8E4417B6DF0D}" type="presOf" srcId="{FBCB3E5F-5991-7948-A66A-393D83AAC6D3}" destId="{E4E16E73-C5D6-8349-BF25-DA5A4812B792}" srcOrd="0" destOrd="0" presId="urn:microsoft.com/office/officeart/2005/8/layout/radial5"/>
    <dgm:cxn modelId="{8A0A1D56-2190-624A-B2F5-DD674DB47C37}" srcId="{12F55F34-409F-B945-BC4D-807A07221893}" destId="{5BD72764-915D-A94B-82A8-8F8405E0354F}" srcOrd="1" destOrd="0" parTransId="{168B1CD9-54B1-9043-943E-70E5614350C8}" sibTransId="{AA513B26-9F03-6D47-AC26-4DDFAA0F5303}"/>
    <dgm:cxn modelId="{971C495B-A9E7-1A42-9D43-58D52E481C5F}" type="presOf" srcId="{4808524F-27A2-4445-90C9-04EB1BD50AB1}" destId="{6CFBA175-AE31-FA41-B19C-0A765CA86AEA}" srcOrd="0" destOrd="0" presId="urn:microsoft.com/office/officeart/2005/8/layout/radial5"/>
    <dgm:cxn modelId="{91A74B5E-78B1-CE47-950B-E5E51D34CC1B}" type="presOf" srcId="{75F4ACCE-FC3F-6445-AD66-634C3D488C64}" destId="{26F421BA-3D63-9C48-8A2D-D2A7FD79444A}" srcOrd="0" destOrd="0" presId="urn:microsoft.com/office/officeart/2005/8/layout/radial5"/>
    <dgm:cxn modelId="{BD321279-DBA2-924B-AEF6-53524B1C5CA3}" type="presOf" srcId="{75F4ACCE-FC3F-6445-AD66-634C3D488C64}" destId="{6CDFF817-DDC7-014A-B528-FC7716DCC4F2}" srcOrd="1" destOrd="0" presId="urn:microsoft.com/office/officeart/2005/8/layout/radial5"/>
    <dgm:cxn modelId="{FA0D9681-78C2-674F-AEAC-74E556113F8A}" srcId="{12F55F34-409F-B945-BC4D-807A07221893}" destId="{AFF69B86-28F3-314B-9D13-051D016600C7}" srcOrd="0" destOrd="0" parTransId="{282ACFD3-558B-DD47-BEDE-9E87C63D2B77}" sibTransId="{51BD1ECF-F018-DB46-A115-4E5E1C55359F}"/>
    <dgm:cxn modelId="{11543884-CE35-E149-BB9A-AF99D20FFB1E}" type="presOf" srcId="{12F55F34-409F-B945-BC4D-807A07221893}" destId="{9882F62B-0937-C143-949C-E215CC430E51}" srcOrd="0" destOrd="0" presId="urn:microsoft.com/office/officeart/2005/8/layout/radial5"/>
    <dgm:cxn modelId="{2D79C097-2189-2B45-816F-BAC262BA2EED}" srcId="{12F55F34-409F-B945-BC4D-807A07221893}" destId="{0C286884-A871-9D45-AEC2-64382DF8012A}" srcOrd="2" destOrd="0" parTransId="{75F4ACCE-FC3F-6445-AD66-634C3D488C64}" sibTransId="{0940673B-CD73-AC40-9FF3-C719C88CE04E}"/>
    <dgm:cxn modelId="{A18D81BC-EC7B-164C-A40D-026D23D9707C}" type="presOf" srcId="{5BD72764-915D-A94B-82A8-8F8405E0354F}" destId="{D316FFDD-CD0F-A14B-8D04-0F2412FFE8CF}" srcOrd="0" destOrd="0" presId="urn:microsoft.com/office/officeart/2005/8/layout/radial5"/>
    <dgm:cxn modelId="{EB36DBBE-EE67-0547-8170-7140F5D28F09}" type="presOf" srcId="{168B1CD9-54B1-9043-943E-70E5614350C8}" destId="{9E3054B2-4032-9345-8753-D1A00D45C668}" srcOrd="1" destOrd="0" presId="urn:microsoft.com/office/officeart/2005/8/layout/radial5"/>
    <dgm:cxn modelId="{C667D6CA-DD5D-B343-97CD-41EBE1117370}" srcId="{FBCB3E5F-5991-7948-A66A-393D83AAC6D3}" destId="{12F55F34-409F-B945-BC4D-807A07221893}" srcOrd="0" destOrd="0" parTransId="{15D7FD3C-7473-B948-B4DC-F41B05594CE1}" sibTransId="{4B255B89-7F01-BA4F-A4D0-8718290D3D1B}"/>
    <dgm:cxn modelId="{C0C057DB-C01F-4544-8ED2-5A61D96EBD48}" type="presOf" srcId="{AFF69B86-28F3-314B-9D13-051D016600C7}" destId="{CA51A292-9E7C-EE49-B8D9-AF6FC33E0ED5}" srcOrd="0" destOrd="0" presId="urn:microsoft.com/office/officeart/2005/8/layout/radial5"/>
    <dgm:cxn modelId="{D26FF8FC-BAFD-B84F-BD21-C3330CFCA862}" type="presOf" srcId="{0C286884-A871-9D45-AEC2-64382DF8012A}" destId="{6416A6A4-20D2-2243-BB65-99A94FA2564D}" srcOrd="0" destOrd="0" presId="urn:microsoft.com/office/officeart/2005/8/layout/radial5"/>
    <dgm:cxn modelId="{E84ECCDD-8E52-234D-99CE-A004C73B012E}" type="presParOf" srcId="{E4E16E73-C5D6-8349-BF25-DA5A4812B792}" destId="{9882F62B-0937-C143-949C-E215CC430E51}" srcOrd="0" destOrd="0" presId="urn:microsoft.com/office/officeart/2005/8/layout/radial5"/>
    <dgm:cxn modelId="{2DBF9ABE-D30B-4348-8637-9F451147FB9A}" type="presParOf" srcId="{E4E16E73-C5D6-8349-BF25-DA5A4812B792}" destId="{F53FD834-1C9F-074F-BA9C-3B0291CA9B09}" srcOrd="1" destOrd="0" presId="urn:microsoft.com/office/officeart/2005/8/layout/radial5"/>
    <dgm:cxn modelId="{8961438A-5C53-1946-ADBF-DA21A31FE2C1}" type="presParOf" srcId="{F53FD834-1C9F-074F-BA9C-3B0291CA9B09}" destId="{67A0AC33-C0A6-BE44-B280-DDF66708AD66}" srcOrd="0" destOrd="0" presId="urn:microsoft.com/office/officeart/2005/8/layout/radial5"/>
    <dgm:cxn modelId="{2A2B8922-6CAE-AF40-AF9F-3391627AF0CE}" type="presParOf" srcId="{E4E16E73-C5D6-8349-BF25-DA5A4812B792}" destId="{CA51A292-9E7C-EE49-B8D9-AF6FC33E0ED5}" srcOrd="2" destOrd="0" presId="urn:microsoft.com/office/officeart/2005/8/layout/radial5"/>
    <dgm:cxn modelId="{770CA8A8-3B32-BE4B-9400-023199D72845}" type="presParOf" srcId="{E4E16E73-C5D6-8349-BF25-DA5A4812B792}" destId="{2FAA1233-967C-144B-B7D3-80CE1704B09F}" srcOrd="3" destOrd="0" presId="urn:microsoft.com/office/officeart/2005/8/layout/radial5"/>
    <dgm:cxn modelId="{36CF0A69-2E7D-5C4F-9E87-961538B852F8}" type="presParOf" srcId="{2FAA1233-967C-144B-B7D3-80CE1704B09F}" destId="{9E3054B2-4032-9345-8753-D1A00D45C668}" srcOrd="0" destOrd="0" presId="urn:microsoft.com/office/officeart/2005/8/layout/radial5"/>
    <dgm:cxn modelId="{65ABC2F8-CA11-8A41-8FC9-79D638FD79CD}" type="presParOf" srcId="{E4E16E73-C5D6-8349-BF25-DA5A4812B792}" destId="{D316FFDD-CD0F-A14B-8D04-0F2412FFE8CF}" srcOrd="4" destOrd="0" presId="urn:microsoft.com/office/officeart/2005/8/layout/radial5"/>
    <dgm:cxn modelId="{45D34B7E-1369-DB4B-A71B-5B89E8BC482D}" type="presParOf" srcId="{E4E16E73-C5D6-8349-BF25-DA5A4812B792}" destId="{26F421BA-3D63-9C48-8A2D-D2A7FD79444A}" srcOrd="5" destOrd="0" presId="urn:microsoft.com/office/officeart/2005/8/layout/radial5"/>
    <dgm:cxn modelId="{2D4FC27A-464F-5140-986A-FF958C9A007E}" type="presParOf" srcId="{26F421BA-3D63-9C48-8A2D-D2A7FD79444A}" destId="{6CDFF817-DDC7-014A-B528-FC7716DCC4F2}" srcOrd="0" destOrd="0" presId="urn:microsoft.com/office/officeart/2005/8/layout/radial5"/>
    <dgm:cxn modelId="{B55CF494-60DB-3D4D-9B32-4AACF64463CC}" type="presParOf" srcId="{E4E16E73-C5D6-8349-BF25-DA5A4812B792}" destId="{6416A6A4-20D2-2243-BB65-99A94FA2564D}" srcOrd="6" destOrd="0" presId="urn:microsoft.com/office/officeart/2005/8/layout/radial5"/>
    <dgm:cxn modelId="{E60C37C1-91DE-FD42-A290-A21E2E1B4652}" type="presParOf" srcId="{E4E16E73-C5D6-8349-BF25-DA5A4812B792}" destId="{6CFBA175-AE31-FA41-B19C-0A765CA86AEA}" srcOrd="7" destOrd="0" presId="urn:microsoft.com/office/officeart/2005/8/layout/radial5"/>
    <dgm:cxn modelId="{3C3A6EDA-B155-0E41-BB63-69324665028D}" type="presParOf" srcId="{6CFBA175-AE31-FA41-B19C-0A765CA86AEA}" destId="{34A1168F-18A1-9D4C-AC77-1916645EE99D}" srcOrd="0" destOrd="0" presId="urn:microsoft.com/office/officeart/2005/8/layout/radial5"/>
    <dgm:cxn modelId="{5B65459F-8D77-D344-8E4C-7CD7C46215EC}" type="presParOf" srcId="{E4E16E73-C5D6-8349-BF25-DA5A4812B792}" destId="{6AA0CEDC-9E52-7B4C-88D4-2019F6DC8F7A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8E067A-9DED-EC48-8BA6-63A93DE21DD8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7B1404-D95B-E44B-AEC8-A52E1357B216}">
      <dgm:prSet phldrT="[Text]"/>
      <dgm:spPr/>
      <dgm:t>
        <a:bodyPr/>
        <a:lstStyle/>
        <a:p>
          <a:r>
            <a:rPr lang="en-US"/>
            <a:t>Themes</a:t>
          </a:r>
        </a:p>
      </dgm:t>
    </dgm:pt>
    <dgm:pt modelId="{FF44C8D7-8EC5-1E4F-9A44-07BA315935EA}" type="parTrans" cxnId="{BD8E5C3A-B8F6-8948-B9B8-BBF77C160A8C}">
      <dgm:prSet/>
      <dgm:spPr/>
      <dgm:t>
        <a:bodyPr/>
        <a:lstStyle/>
        <a:p>
          <a:endParaRPr lang="en-US"/>
        </a:p>
      </dgm:t>
    </dgm:pt>
    <dgm:pt modelId="{B2D2D69A-B963-DA48-8561-B0B00516FA0B}" type="sibTrans" cxnId="{BD8E5C3A-B8F6-8948-B9B8-BBF77C160A8C}">
      <dgm:prSet/>
      <dgm:spPr/>
      <dgm:t>
        <a:bodyPr/>
        <a:lstStyle/>
        <a:p>
          <a:endParaRPr lang="en-US"/>
        </a:p>
      </dgm:t>
    </dgm:pt>
    <dgm:pt modelId="{999806AC-0C72-0A4D-9BD1-7BC26EBEA1DF}">
      <dgm:prSet phldrT="[Text]"/>
      <dgm:spPr/>
      <dgm:t>
        <a:bodyPr/>
        <a:lstStyle/>
        <a:p>
          <a:r>
            <a:rPr lang="en-US"/>
            <a:t>Changes/Variations</a:t>
          </a:r>
        </a:p>
      </dgm:t>
    </dgm:pt>
    <dgm:pt modelId="{6CE5F400-B137-8D48-A341-275DBE495730}" type="parTrans" cxnId="{37279153-6B08-3744-BF92-8ED8CC5EB400}">
      <dgm:prSet/>
      <dgm:spPr/>
      <dgm:t>
        <a:bodyPr/>
        <a:lstStyle/>
        <a:p>
          <a:endParaRPr lang="en-US"/>
        </a:p>
      </dgm:t>
    </dgm:pt>
    <dgm:pt modelId="{AE4AD63F-A711-CB46-92E2-423714B85221}" type="sibTrans" cxnId="{37279153-6B08-3744-BF92-8ED8CC5EB400}">
      <dgm:prSet/>
      <dgm:spPr/>
      <dgm:t>
        <a:bodyPr/>
        <a:lstStyle/>
        <a:p>
          <a:endParaRPr lang="en-US"/>
        </a:p>
      </dgm:t>
    </dgm:pt>
    <dgm:pt modelId="{9D542DAC-B777-A146-AC9B-6862B5D7E862}">
      <dgm:prSet phldrT="[Text]"/>
      <dgm:spPr/>
      <dgm:t>
        <a:bodyPr/>
        <a:lstStyle/>
        <a:p>
          <a:r>
            <a:rPr lang="en-US"/>
            <a:t>Costs and Resources</a:t>
          </a:r>
        </a:p>
      </dgm:t>
    </dgm:pt>
    <dgm:pt modelId="{F3F91BD1-6F36-AD4A-84F7-9568D95D5113}" type="parTrans" cxnId="{2EB3E783-C91D-0142-A362-53652F8638C8}">
      <dgm:prSet/>
      <dgm:spPr/>
      <dgm:t>
        <a:bodyPr/>
        <a:lstStyle/>
        <a:p>
          <a:endParaRPr lang="en-US"/>
        </a:p>
      </dgm:t>
    </dgm:pt>
    <dgm:pt modelId="{D4FA0EF2-3D6A-114F-AEC6-5F7B1E699D18}" type="sibTrans" cxnId="{2EB3E783-C91D-0142-A362-53652F8638C8}">
      <dgm:prSet/>
      <dgm:spPr/>
      <dgm:t>
        <a:bodyPr/>
        <a:lstStyle/>
        <a:p>
          <a:endParaRPr lang="en-US"/>
        </a:p>
      </dgm:t>
    </dgm:pt>
    <dgm:pt modelId="{E65E8589-30C5-1545-8C0F-B393715C293D}">
      <dgm:prSet phldrT="[Text]"/>
      <dgm:spPr/>
      <dgm:t>
        <a:bodyPr/>
        <a:lstStyle/>
        <a:p>
          <a:r>
            <a:rPr lang="en-US"/>
            <a:t>Ecosystem/System Strengthening  Effects </a:t>
          </a:r>
        </a:p>
      </dgm:t>
    </dgm:pt>
    <dgm:pt modelId="{DA8B69E7-51CF-E64E-8A9B-B0031C7814C8}" type="parTrans" cxnId="{CC8C6560-81DE-C945-B6B4-4FBCAB4B61AA}">
      <dgm:prSet/>
      <dgm:spPr/>
      <dgm:t>
        <a:bodyPr/>
        <a:lstStyle/>
        <a:p>
          <a:endParaRPr lang="en-US"/>
        </a:p>
      </dgm:t>
    </dgm:pt>
    <dgm:pt modelId="{96671732-0203-1947-A600-6618D15AD8B2}" type="sibTrans" cxnId="{CC8C6560-81DE-C945-B6B4-4FBCAB4B61AA}">
      <dgm:prSet/>
      <dgm:spPr/>
      <dgm:t>
        <a:bodyPr/>
        <a:lstStyle/>
        <a:p>
          <a:endParaRPr lang="en-US"/>
        </a:p>
      </dgm:t>
    </dgm:pt>
    <dgm:pt modelId="{642D9704-4073-4443-A89F-9D1B087162D3}">
      <dgm:prSet phldrT="[Text]"/>
      <dgm:spPr/>
      <dgm:t>
        <a:bodyPr/>
        <a:lstStyle/>
        <a:p>
          <a:r>
            <a:rPr lang="en-US"/>
            <a:t>Scalability and Sustainability of SOC </a:t>
          </a:r>
        </a:p>
      </dgm:t>
    </dgm:pt>
    <dgm:pt modelId="{C2874D78-E246-9948-8F13-D61C47E4132E}" type="parTrans" cxnId="{959BC3FA-052F-474A-B638-BA9ECC544359}">
      <dgm:prSet/>
      <dgm:spPr/>
      <dgm:t>
        <a:bodyPr/>
        <a:lstStyle/>
        <a:p>
          <a:endParaRPr lang="en-US"/>
        </a:p>
      </dgm:t>
    </dgm:pt>
    <dgm:pt modelId="{FD0F8A37-FA8F-A54D-9914-B86566ABBCA2}" type="sibTrans" cxnId="{959BC3FA-052F-474A-B638-BA9ECC544359}">
      <dgm:prSet/>
      <dgm:spPr/>
      <dgm:t>
        <a:bodyPr/>
        <a:lstStyle/>
        <a:p>
          <a:endParaRPr lang="en-US"/>
        </a:p>
      </dgm:t>
    </dgm:pt>
    <dgm:pt modelId="{137FD6A1-BFFB-BC4C-9E33-D623CEA230B9}" type="pres">
      <dgm:prSet presAssocID="{498E067A-9DED-EC48-8BA6-63A93DE21DD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5154513-23E5-CB47-BD42-E6001CD5FFE5}" type="pres">
      <dgm:prSet presAssocID="{CC7B1404-D95B-E44B-AEC8-A52E1357B216}" presName="hierRoot1" presStyleCnt="0">
        <dgm:presLayoutVars>
          <dgm:hierBranch val="init"/>
        </dgm:presLayoutVars>
      </dgm:prSet>
      <dgm:spPr/>
    </dgm:pt>
    <dgm:pt modelId="{F5C7BB25-EE31-D545-9A23-0826DDC6DAA2}" type="pres">
      <dgm:prSet presAssocID="{CC7B1404-D95B-E44B-AEC8-A52E1357B216}" presName="rootComposite1" presStyleCnt="0"/>
      <dgm:spPr/>
    </dgm:pt>
    <dgm:pt modelId="{A8CC1EC1-579A-6D4D-B4E1-FC10B9930677}" type="pres">
      <dgm:prSet presAssocID="{CC7B1404-D95B-E44B-AEC8-A52E1357B216}" presName="rootText1" presStyleLbl="node0" presStyleIdx="0" presStyleCnt="1">
        <dgm:presLayoutVars>
          <dgm:chPref val="3"/>
        </dgm:presLayoutVars>
      </dgm:prSet>
      <dgm:spPr/>
    </dgm:pt>
    <dgm:pt modelId="{C2EA00A8-6791-154A-ADFD-215CA44A15EF}" type="pres">
      <dgm:prSet presAssocID="{CC7B1404-D95B-E44B-AEC8-A52E1357B216}" presName="rootConnector1" presStyleLbl="node1" presStyleIdx="0" presStyleCnt="0"/>
      <dgm:spPr/>
    </dgm:pt>
    <dgm:pt modelId="{945AF163-4B55-F84C-91FA-0739335AB924}" type="pres">
      <dgm:prSet presAssocID="{CC7B1404-D95B-E44B-AEC8-A52E1357B216}" presName="hierChild2" presStyleCnt="0"/>
      <dgm:spPr/>
    </dgm:pt>
    <dgm:pt modelId="{8E37C991-5DFE-5346-A271-D95772E0B5D7}" type="pres">
      <dgm:prSet presAssocID="{6CE5F400-B137-8D48-A341-275DBE495730}" presName="Name37" presStyleLbl="parChTrans1D2" presStyleIdx="0" presStyleCnt="4"/>
      <dgm:spPr/>
    </dgm:pt>
    <dgm:pt modelId="{0FA22BAD-0646-D440-B2FE-586AFFAE8CBF}" type="pres">
      <dgm:prSet presAssocID="{999806AC-0C72-0A4D-9BD1-7BC26EBEA1DF}" presName="hierRoot2" presStyleCnt="0">
        <dgm:presLayoutVars>
          <dgm:hierBranch val="init"/>
        </dgm:presLayoutVars>
      </dgm:prSet>
      <dgm:spPr/>
    </dgm:pt>
    <dgm:pt modelId="{6C3FF2ED-6EE6-6E4F-A675-B4EEA1C50B3E}" type="pres">
      <dgm:prSet presAssocID="{999806AC-0C72-0A4D-9BD1-7BC26EBEA1DF}" presName="rootComposite" presStyleCnt="0"/>
      <dgm:spPr/>
    </dgm:pt>
    <dgm:pt modelId="{05F9B668-8810-834D-8430-55C5EFF97CDD}" type="pres">
      <dgm:prSet presAssocID="{999806AC-0C72-0A4D-9BD1-7BC26EBEA1DF}" presName="rootText" presStyleLbl="node2" presStyleIdx="0" presStyleCnt="4">
        <dgm:presLayoutVars>
          <dgm:chPref val="3"/>
        </dgm:presLayoutVars>
      </dgm:prSet>
      <dgm:spPr/>
    </dgm:pt>
    <dgm:pt modelId="{5D496501-54A5-9045-97AF-80F862AF6569}" type="pres">
      <dgm:prSet presAssocID="{999806AC-0C72-0A4D-9BD1-7BC26EBEA1DF}" presName="rootConnector" presStyleLbl="node2" presStyleIdx="0" presStyleCnt="4"/>
      <dgm:spPr/>
    </dgm:pt>
    <dgm:pt modelId="{702E8B4F-CE2A-1543-8CA2-3631D4E11F41}" type="pres">
      <dgm:prSet presAssocID="{999806AC-0C72-0A4D-9BD1-7BC26EBEA1DF}" presName="hierChild4" presStyleCnt="0"/>
      <dgm:spPr/>
    </dgm:pt>
    <dgm:pt modelId="{D8FE256A-795C-CE47-99C0-1BD44191C650}" type="pres">
      <dgm:prSet presAssocID="{999806AC-0C72-0A4D-9BD1-7BC26EBEA1DF}" presName="hierChild5" presStyleCnt="0"/>
      <dgm:spPr/>
    </dgm:pt>
    <dgm:pt modelId="{DFB7EAAF-D1CA-1C48-AFDE-077FC60F4E9F}" type="pres">
      <dgm:prSet presAssocID="{F3F91BD1-6F36-AD4A-84F7-9568D95D5113}" presName="Name37" presStyleLbl="parChTrans1D2" presStyleIdx="1" presStyleCnt="4"/>
      <dgm:spPr/>
    </dgm:pt>
    <dgm:pt modelId="{8CDD7DB1-C14E-1845-A269-C2FC34968CFC}" type="pres">
      <dgm:prSet presAssocID="{9D542DAC-B777-A146-AC9B-6862B5D7E862}" presName="hierRoot2" presStyleCnt="0">
        <dgm:presLayoutVars>
          <dgm:hierBranch val="init"/>
        </dgm:presLayoutVars>
      </dgm:prSet>
      <dgm:spPr/>
    </dgm:pt>
    <dgm:pt modelId="{987BC52F-7007-8045-8C30-29C1B4420DE4}" type="pres">
      <dgm:prSet presAssocID="{9D542DAC-B777-A146-AC9B-6862B5D7E862}" presName="rootComposite" presStyleCnt="0"/>
      <dgm:spPr/>
    </dgm:pt>
    <dgm:pt modelId="{0B7BCFA8-5A6B-1743-B623-6B4446CC7EDB}" type="pres">
      <dgm:prSet presAssocID="{9D542DAC-B777-A146-AC9B-6862B5D7E862}" presName="rootText" presStyleLbl="node2" presStyleIdx="1" presStyleCnt="4">
        <dgm:presLayoutVars>
          <dgm:chPref val="3"/>
        </dgm:presLayoutVars>
      </dgm:prSet>
      <dgm:spPr/>
    </dgm:pt>
    <dgm:pt modelId="{44C11AA1-D24D-9048-909E-F97BE0EC3BC1}" type="pres">
      <dgm:prSet presAssocID="{9D542DAC-B777-A146-AC9B-6862B5D7E862}" presName="rootConnector" presStyleLbl="node2" presStyleIdx="1" presStyleCnt="4"/>
      <dgm:spPr/>
    </dgm:pt>
    <dgm:pt modelId="{274B525F-5B9D-0E4D-B52E-456948C633C5}" type="pres">
      <dgm:prSet presAssocID="{9D542DAC-B777-A146-AC9B-6862B5D7E862}" presName="hierChild4" presStyleCnt="0"/>
      <dgm:spPr/>
    </dgm:pt>
    <dgm:pt modelId="{D81244C8-8AD3-A54B-BBB9-8249178CB8EE}" type="pres">
      <dgm:prSet presAssocID="{9D542DAC-B777-A146-AC9B-6862B5D7E862}" presName="hierChild5" presStyleCnt="0"/>
      <dgm:spPr/>
    </dgm:pt>
    <dgm:pt modelId="{1A9E2D2D-48BD-8A41-B9E9-CD22DD4EDC55}" type="pres">
      <dgm:prSet presAssocID="{DA8B69E7-51CF-E64E-8A9B-B0031C7814C8}" presName="Name37" presStyleLbl="parChTrans1D2" presStyleIdx="2" presStyleCnt="4"/>
      <dgm:spPr/>
    </dgm:pt>
    <dgm:pt modelId="{C39A21F0-87EC-B845-854B-95960D7DAFBE}" type="pres">
      <dgm:prSet presAssocID="{E65E8589-30C5-1545-8C0F-B393715C293D}" presName="hierRoot2" presStyleCnt="0">
        <dgm:presLayoutVars>
          <dgm:hierBranch val="init"/>
        </dgm:presLayoutVars>
      </dgm:prSet>
      <dgm:spPr/>
    </dgm:pt>
    <dgm:pt modelId="{7081C033-CFAE-2948-BC76-A36F4FB045D2}" type="pres">
      <dgm:prSet presAssocID="{E65E8589-30C5-1545-8C0F-B393715C293D}" presName="rootComposite" presStyleCnt="0"/>
      <dgm:spPr/>
    </dgm:pt>
    <dgm:pt modelId="{AB98B253-EDB4-1747-B9A0-4EB281E76ADD}" type="pres">
      <dgm:prSet presAssocID="{E65E8589-30C5-1545-8C0F-B393715C293D}" presName="rootText" presStyleLbl="node2" presStyleIdx="2" presStyleCnt="4">
        <dgm:presLayoutVars>
          <dgm:chPref val="3"/>
        </dgm:presLayoutVars>
      </dgm:prSet>
      <dgm:spPr/>
    </dgm:pt>
    <dgm:pt modelId="{CD60E1EE-61B6-EA4E-BB16-6B7FD162B953}" type="pres">
      <dgm:prSet presAssocID="{E65E8589-30C5-1545-8C0F-B393715C293D}" presName="rootConnector" presStyleLbl="node2" presStyleIdx="2" presStyleCnt="4"/>
      <dgm:spPr/>
    </dgm:pt>
    <dgm:pt modelId="{FFCCA660-8E6A-E341-9694-7A7874FE4397}" type="pres">
      <dgm:prSet presAssocID="{E65E8589-30C5-1545-8C0F-B393715C293D}" presName="hierChild4" presStyleCnt="0"/>
      <dgm:spPr/>
    </dgm:pt>
    <dgm:pt modelId="{4738969F-EF6F-9B4F-B63D-DC2A10A0C69A}" type="pres">
      <dgm:prSet presAssocID="{E65E8589-30C5-1545-8C0F-B393715C293D}" presName="hierChild5" presStyleCnt="0"/>
      <dgm:spPr/>
    </dgm:pt>
    <dgm:pt modelId="{F899C9E7-3C3B-F343-B583-49C2F45C0F21}" type="pres">
      <dgm:prSet presAssocID="{C2874D78-E246-9948-8F13-D61C47E4132E}" presName="Name37" presStyleLbl="parChTrans1D2" presStyleIdx="3" presStyleCnt="4"/>
      <dgm:spPr/>
    </dgm:pt>
    <dgm:pt modelId="{5C1B0C42-8800-BF41-826B-42E3A276A2A4}" type="pres">
      <dgm:prSet presAssocID="{642D9704-4073-4443-A89F-9D1B087162D3}" presName="hierRoot2" presStyleCnt="0">
        <dgm:presLayoutVars>
          <dgm:hierBranch val="init"/>
        </dgm:presLayoutVars>
      </dgm:prSet>
      <dgm:spPr/>
    </dgm:pt>
    <dgm:pt modelId="{19FC9D71-3471-0245-93A7-569427D03DD9}" type="pres">
      <dgm:prSet presAssocID="{642D9704-4073-4443-A89F-9D1B087162D3}" presName="rootComposite" presStyleCnt="0"/>
      <dgm:spPr/>
    </dgm:pt>
    <dgm:pt modelId="{FC0AE6E5-B9BD-7B4E-A106-7B13D38C2966}" type="pres">
      <dgm:prSet presAssocID="{642D9704-4073-4443-A89F-9D1B087162D3}" presName="rootText" presStyleLbl="node2" presStyleIdx="3" presStyleCnt="4">
        <dgm:presLayoutVars>
          <dgm:chPref val="3"/>
        </dgm:presLayoutVars>
      </dgm:prSet>
      <dgm:spPr/>
    </dgm:pt>
    <dgm:pt modelId="{3252B0C9-C234-4B40-8211-FCEE8B7DC402}" type="pres">
      <dgm:prSet presAssocID="{642D9704-4073-4443-A89F-9D1B087162D3}" presName="rootConnector" presStyleLbl="node2" presStyleIdx="3" presStyleCnt="4"/>
      <dgm:spPr/>
    </dgm:pt>
    <dgm:pt modelId="{38D4FEA1-8C5E-F04A-BF56-E9BCB572CF8F}" type="pres">
      <dgm:prSet presAssocID="{642D9704-4073-4443-A89F-9D1B087162D3}" presName="hierChild4" presStyleCnt="0"/>
      <dgm:spPr/>
    </dgm:pt>
    <dgm:pt modelId="{4BD495C2-9E7E-E048-9282-8E15F1E55FC3}" type="pres">
      <dgm:prSet presAssocID="{642D9704-4073-4443-A89F-9D1B087162D3}" presName="hierChild5" presStyleCnt="0"/>
      <dgm:spPr/>
    </dgm:pt>
    <dgm:pt modelId="{AFF2580A-0ED0-AA43-8944-C6CC5022573F}" type="pres">
      <dgm:prSet presAssocID="{CC7B1404-D95B-E44B-AEC8-A52E1357B216}" presName="hierChild3" presStyleCnt="0"/>
      <dgm:spPr/>
    </dgm:pt>
  </dgm:ptLst>
  <dgm:cxnLst>
    <dgm:cxn modelId="{6F44DB14-F611-2B46-8820-153C45C49042}" type="presOf" srcId="{CC7B1404-D95B-E44B-AEC8-A52E1357B216}" destId="{C2EA00A8-6791-154A-ADFD-215CA44A15EF}" srcOrd="1" destOrd="0" presId="urn:microsoft.com/office/officeart/2005/8/layout/orgChart1"/>
    <dgm:cxn modelId="{A41F0439-50F9-974F-A298-C30077D76527}" type="presOf" srcId="{E65E8589-30C5-1545-8C0F-B393715C293D}" destId="{AB98B253-EDB4-1747-B9A0-4EB281E76ADD}" srcOrd="0" destOrd="0" presId="urn:microsoft.com/office/officeart/2005/8/layout/orgChart1"/>
    <dgm:cxn modelId="{BD8E5C3A-B8F6-8948-B9B8-BBF77C160A8C}" srcId="{498E067A-9DED-EC48-8BA6-63A93DE21DD8}" destId="{CC7B1404-D95B-E44B-AEC8-A52E1357B216}" srcOrd="0" destOrd="0" parTransId="{FF44C8D7-8EC5-1E4F-9A44-07BA315935EA}" sibTransId="{B2D2D69A-B963-DA48-8561-B0B00516FA0B}"/>
    <dgm:cxn modelId="{E9CB603E-EA2B-1549-9D28-8C3FDF2AED94}" type="presOf" srcId="{DA8B69E7-51CF-E64E-8A9B-B0031C7814C8}" destId="{1A9E2D2D-48BD-8A41-B9E9-CD22DD4EDC55}" srcOrd="0" destOrd="0" presId="urn:microsoft.com/office/officeart/2005/8/layout/orgChart1"/>
    <dgm:cxn modelId="{03727D4C-8C93-584D-AA33-8C73C5AE248A}" type="presOf" srcId="{999806AC-0C72-0A4D-9BD1-7BC26EBEA1DF}" destId="{05F9B668-8810-834D-8430-55C5EFF97CDD}" srcOrd="0" destOrd="0" presId="urn:microsoft.com/office/officeart/2005/8/layout/orgChart1"/>
    <dgm:cxn modelId="{37279153-6B08-3744-BF92-8ED8CC5EB400}" srcId="{CC7B1404-D95B-E44B-AEC8-A52E1357B216}" destId="{999806AC-0C72-0A4D-9BD1-7BC26EBEA1DF}" srcOrd="0" destOrd="0" parTransId="{6CE5F400-B137-8D48-A341-275DBE495730}" sibTransId="{AE4AD63F-A711-CB46-92E2-423714B85221}"/>
    <dgm:cxn modelId="{CC8C6560-81DE-C945-B6B4-4FBCAB4B61AA}" srcId="{CC7B1404-D95B-E44B-AEC8-A52E1357B216}" destId="{E65E8589-30C5-1545-8C0F-B393715C293D}" srcOrd="2" destOrd="0" parTransId="{DA8B69E7-51CF-E64E-8A9B-B0031C7814C8}" sibTransId="{96671732-0203-1947-A600-6618D15AD8B2}"/>
    <dgm:cxn modelId="{7C482373-6113-754B-ADA5-DDA680ED3B3C}" type="presOf" srcId="{642D9704-4073-4443-A89F-9D1B087162D3}" destId="{FC0AE6E5-B9BD-7B4E-A106-7B13D38C2966}" srcOrd="0" destOrd="0" presId="urn:microsoft.com/office/officeart/2005/8/layout/orgChart1"/>
    <dgm:cxn modelId="{2EB3E783-C91D-0142-A362-53652F8638C8}" srcId="{CC7B1404-D95B-E44B-AEC8-A52E1357B216}" destId="{9D542DAC-B777-A146-AC9B-6862B5D7E862}" srcOrd="1" destOrd="0" parTransId="{F3F91BD1-6F36-AD4A-84F7-9568D95D5113}" sibTransId="{D4FA0EF2-3D6A-114F-AEC6-5F7B1E699D18}"/>
    <dgm:cxn modelId="{AC85E89F-1612-8840-8B0D-619AFDBD21B2}" type="presOf" srcId="{6CE5F400-B137-8D48-A341-275DBE495730}" destId="{8E37C991-5DFE-5346-A271-D95772E0B5D7}" srcOrd="0" destOrd="0" presId="urn:microsoft.com/office/officeart/2005/8/layout/orgChart1"/>
    <dgm:cxn modelId="{0BF5A2A0-B8EE-934A-9DB0-82158CAF2945}" type="presOf" srcId="{642D9704-4073-4443-A89F-9D1B087162D3}" destId="{3252B0C9-C234-4B40-8211-FCEE8B7DC402}" srcOrd="1" destOrd="0" presId="urn:microsoft.com/office/officeart/2005/8/layout/orgChart1"/>
    <dgm:cxn modelId="{BE7B13A1-1E42-2C4C-B70D-5AD37885E069}" type="presOf" srcId="{CC7B1404-D95B-E44B-AEC8-A52E1357B216}" destId="{A8CC1EC1-579A-6D4D-B4E1-FC10B9930677}" srcOrd="0" destOrd="0" presId="urn:microsoft.com/office/officeart/2005/8/layout/orgChart1"/>
    <dgm:cxn modelId="{DC3FD9A8-6433-F54A-8E05-9E8871E74809}" type="presOf" srcId="{E65E8589-30C5-1545-8C0F-B393715C293D}" destId="{CD60E1EE-61B6-EA4E-BB16-6B7FD162B953}" srcOrd="1" destOrd="0" presId="urn:microsoft.com/office/officeart/2005/8/layout/orgChart1"/>
    <dgm:cxn modelId="{599545B2-EEFB-2B45-B316-69866A9EDAB6}" type="presOf" srcId="{999806AC-0C72-0A4D-9BD1-7BC26EBEA1DF}" destId="{5D496501-54A5-9045-97AF-80F862AF6569}" srcOrd="1" destOrd="0" presId="urn:microsoft.com/office/officeart/2005/8/layout/orgChart1"/>
    <dgm:cxn modelId="{8BF3BDC1-DA1B-414E-A805-D2F334D477FA}" type="presOf" srcId="{9D542DAC-B777-A146-AC9B-6862B5D7E862}" destId="{44C11AA1-D24D-9048-909E-F97BE0EC3BC1}" srcOrd="1" destOrd="0" presId="urn:microsoft.com/office/officeart/2005/8/layout/orgChart1"/>
    <dgm:cxn modelId="{D78731C5-579E-9F44-AE40-FFF59A85C9D2}" type="presOf" srcId="{9D542DAC-B777-A146-AC9B-6862B5D7E862}" destId="{0B7BCFA8-5A6B-1743-B623-6B4446CC7EDB}" srcOrd="0" destOrd="0" presId="urn:microsoft.com/office/officeart/2005/8/layout/orgChart1"/>
    <dgm:cxn modelId="{460D49CF-5D8E-2A43-A6C4-F54B5D83939C}" type="presOf" srcId="{F3F91BD1-6F36-AD4A-84F7-9568D95D5113}" destId="{DFB7EAAF-D1CA-1C48-AFDE-077FC60F4E9F}" srcOrd="0" destOrd="0" presId="urn:microsoft.com/office/officeart/2005/8/layout/orgChart1"/>
    <dgm:cxn modelId="{8B28DBCF-D3B3-7944-8F97-6ADBE4479DC3}" type="presOf" srcId="{C2874D78-E246-9948-8F13-D61C47E4132E}" destId="{F899C9E7-3C3B-F343-B583-49C2F45C0F21}" srcOrd="0" destOrd="0" presId="urn:microsoft.com/office/officeart/2005/8/layout/orgChart1"/>
    <dgm:cxn modelId="{959BC3FA-052F-474A-B638-BA9ECC544359}" srcId="{CC7B1404-D95B-E44B-AEC8-A52E1357B216}" destId="{642D9704-4073-4443-A89F-9D1B087162D3}" srcOrd="3" destOrd="0" parTransId="{C2874D78-E246-9948-8F13-D61C47E4132E}" sibTransId="{FD0F8A37-FA8F-A54D-9914-B86566ABBCA2}"/>
    <dgm:cxn modelId="{D5A657FE-EA5B-7846-8F79-E7557567D9DF}" type="presOf" srcId="{498E067A-9DED-EC48-8BA6-63A93DE21DD8}" destId="{137FD6A1-BFFB-BC4C-9E33-D623CEA230B9}" srcOrd="0" destOrd="0" presId="urn:microsoft.com/office/officeart/2005/8/layout/orgChart1"/>
    <dgm:cxn modelId="{56AB3DCA-848C-C143-9096-E8177C0A6A70}" type="presParOf" srcId="{137FD6A1-BFFB-BC4C-9E33-D623CEA230B9}" destId="{C5154513-23E5-CB47-BD42-E6001CD5FFE5}" srcOrd="0" destOrd="0" presId="urn:microsoft.com/office/officeart/2005/8/layout/orgChart1"/>
    <dgm:cxn modelId="{C7CB8F94-A8B9-2145-8EA9-BCE807534F90}" type="presParOf" srcId="{C5154513-23E5-CB47-BD42-E6001CD5FFE5}" destId="{F5C7BB25-EE31-D545-9A23-0826DDC6DAA2}" srcOrd="0" destOrd="0" presId="urn:microsoft.com/office/officeart/2005/8/layout/orgChart1"/>
    <dgm:cxn modelId="{F4C30FFC-88A6-4E45-81B6-5156F5DE5599}" type="presParOf" srcId="{F5C7BB25-EE31-D545-9A23-0826DDC6DAA2}" destId="{A8CC1EC1-579A-6D4D-B4E1-FC10B9930677}" srcOrd="0" destOrd="0" presId="urn:microsoft.com/office/officeart/2005/8/layout/orgChart1"/>
    <dgm:cxn modelId="{577128D3-7ECD-6249-854C-5D6D64655EE7}" type="presParOf" srcId="{F5C7BB25-EE31-D545-9A23-0826DDC6DAA2}" destId="{C2EA00A8-6791-154A-ADFD-215CA44A15EF}" srcOrd="1" destOrd="0" presId="urn:microsoft.com/office/officeart/2005/8/layout/orgChart1"/>
    <dgm:cxn modelId="{0158C2E7-1CAE-0241-9DA1-2E1CD7A5635F}" type="presParOf" srcId="{C5154513-23E5-CB47-BD42-E6001CD5FFE5}" destId="{945AF163-4B55-F84C-91FA-0739335AB924}" srcOrd="1" destOrd="0" presId="urn:microsoft.com/office/officeart/2005/8/layout/orgChart1"/>
    <dgm:cxn modelId="{0B4AF9A6-A516-F24A-AC4F-F27C300D54DE}" type="presParOf" srcId="{945AF163-4B55-F84C-91FA-0739335AB924}" destId="{8E37C991-5DFE-5346-A271-D95772E0B5D7}" srcOrd="0" destOrd="0" presId="urn:microsoft.com/office/officeart/2005/8/layout/orgChart1"/>
    <dgm:cxn modelId="{A28E52E8-DAFE-E64F-B74F-D757589510DC}" type="presParOf" srcId="{945AF163-4B55-F84C-91FA-0739335AB924}" destId="{0FA22BAD-0646-D440-B2FE-586AFFAE8CBF}" srcOrd="1" destOrd="0" presId="urn:microsoft.com/office/officeart/2005/8/layout/orgChart1"/>
    <dgm:cxn modelId="{751F1C7F-6FCA-464F-A81F-C81E76C49CC5}" type="presParOf" srcId="{0FA22BAD-0646-D440-B2FE-586AFFAE8CBF}" destId="{6C3FF2ED-6EE6-6E4F-A675-B4EEA1C50B3E}" srcOrd="0" destOrd="0" presId="urn:microsoft.com/office/officeart/2005/8/layout/orgChart1"/>
    <dgm:cxn modelId="{406A3F0B-78D5-5940-8158-E2DC9E291D92}" type="presParOf" srcId="{6C3FF2ED-6EE6-6E4F-A675-B4EEA1C50B3E}" destId="{05F9B668-8810-834D-8430-55C5EFF97CDD}" srcOrd="0" destOrd="0" presId="urn:microsoft.com/office/officeart/2005/8/layout/orgChart1"/>
    <dgm:cxn modelId="{E41A1565-2477-F146-978E-FD8D62F7AAE8}" type="presParOf" srcId="{6C3FF2ED-6EE6-6E4F-A675-B4EEA1C50B3E}" destId="{5D496501-54A5-9045-97AF-80F862AF6569}" srcOrd="1" destOrd="0" presId="urn:microsoft.com/office/officeart/2005/8/layout/orgChart1"/>
    <dgm:cxn modelId="{6EC928CD-70B6-2F4C-BFED-6A0E6B1CBA7B}" type="presParOf" srcId="{0FA22BAD-0646-D440-B2FE-586AFFAE8CBF}" destId="{702E8B4F-CE2A-1543-8CA2-3631D4E11F41}" srcOrd="1" destOrd="0" presId="urn:microsoft.com/office/officeart/2005/8/layout/orgChart1"/>
    <dgm:cxn modelId="{4AA6550E-2D5C-BB4D-B56A-01BEF23036F9}" type="presParOf" srcId="{0FA22BAD-0646-D440-B2FE-586AFFAE8CBF}" destId="{D8FE256A-795C-CE47-99C0-1BD44191C650}" srcOrd="2" destOrd="0" presId="urn:microsoft.com/office/officeart/2005/8/layout/orgChart1"/>
    <dgm:cxn modelId="{81EE0735-ADA0-A94E-930D-95258342A4F4}" type="presParOf" srcId="{945AF163-4B55-F84C-91FA-0739335AB924}" destId="{DFB7EAAF-D1CA-1C48-AFDE-077FC60F4E9F}" srcOrd="2" destOrd="0" presId="urn:microsoft.com/office/officeart/2005/8/layout/orgChart1"/>
    <dgm:cxn modelId="{4212626E-1347-4849-8BFB-E9B7729B03CD}" type="presParOf" srcId="{945AF163-4B55-F84C-91FA-0739335AB924}" destId="{8CDD7DB1-C14E-1845-A269-C2FC34968CFC}" srcOrd="3" destOrd="0" presId="urn:microsoft.com/office/officeart/2005/8/layout/orgChart1"/>
    <dgm:cxn modelId="{26B47768-1B20-AB4C-B809-AB3448F58D3A}" type="presParOf" srcId="{8CDD7DB1-C14E-1845-A269-C2FC34968CFC}" destId="{987BC52F-7007-8045-8C30-29C1B4420DE4}" srcOrd="0" destOrd="0" presId="urn:microsoft.com/office/officeart/2005/8/layout/orgChart1"/>
    <dgm:cxn modelId="{A313336C-B1EF-7B4A-9292-E1BCE6C9CD57}" type="presParOf" srcId="{987BC52F-7007-8045-8C30-29C1B4420DE4}" destId="{0B7BCFA8-5A6B-1743-B623-6B4446CC7EDB}" srcOrd="0" destOrd="0" presId="urn:microsoft.com/office/officeart/2005/8/layout/orgChart1"/>
    <dgm:cxn modelId="{5822BA29-B404-2C4E-B0D0-75EE040AF6CC}" type="presParOf" srcId="{987BC52F-7007-8045-8C30-29C1B4420DE4}" destId="{44C11AA1-D24D-9048-909E-F97BE0EC3BC1}" srcOrd="1" destOrd="0" presId="urn:microsoft.com/office/officeart/2005/8/layout/orgChart1"/>
    <dgm:cxn modelId="{025A38CF-08BA-5247-8768-49D0666DE7E6}" type="presParOf" srcId="{8CDD7DB1-C14E-1845-A269-C2FC34968CFC}" destId="{274B525F-5B9D-0E4D-B52E-456948C633C5}" srcOrd="1" destOrd="0" presId="urn:microsoft.com/office/officeart/2005/8/layout/orgChart1"/>
    <dgm:cxn modelId="{0516B552-155B-EF49-85D2-EADE1E9DE099}" type="presParOf" srcId="{8CDD7DB1-C14E-1845-A269-C2FC34968CFC}" destId="{D81244C8-8AD3-A54B-BBB9-8249178CB8EE}" srcOrd="2" destOrd="0" presId="urn:microsoft.com/office/officeart/2005/8/layout/orgChart1"/>
    <dgm:cxn modelId="{F615DDAA-9412-CB4B-B6DE-59DDB43DD834}" type="presParOf" srcId="{945AF163-4B55-F84C-91FA-0739335AB924}" destId="{1A9E2D2D-48BD-8A41-B9E9-CD22DD4EDC55}" srcOrd="4" destOrd="0" presId="urn:microsoft.com/office/officeart/2005/8/layout/orgChart1"/>
    <dgm:cxn modelId="{4CC39191-E6C9-554C-B66F-A24A6B3F757F}" type="presParOf" srcId="{945AF163-4B55-F84C-91FA-0739335AB924}" destId="{C39A21F0-87EC-B845-854B-95960D7DAFBE}" srcOrd="5" destOrd="0" presId="urn:microsoft.com/office/officeart/2005/8/layout/orgChart1"/>
    <dgm:cxn modelId="{A4BCBD49-FA86-1F42-A192-F9562CE72E44}" type="presParOf" srcId="{C39A21F0-87EC-B845-854B-95960D7DAFBE}" destId="{7081C033-CFAE-2948-BC76-A36F4FB045D2}" srcOrd="0" destOrd="0" presId="urn:microsoft.com/office/officeart/2005/8/layout/orgChart1"/>
    <dgm:cxn modelId="{B8C52509-58B2-CB41-B335-755EACB4B776}" type="presParOf" srcId="{7081C033-CFAE-2948-BC76-A36F4FB045D2}" destId="{AB98B253-EDB4-1747-B9A0-4EB281E76ADD}" srcOrd="0" destOrd="0" presId="urn:microsoft.com/office/officeart/2005/8/layout/orgChart1"/>
    <dgm:cxn modelId="{89BA24F0-9459-F546-9239-CAFF4F6EAC79}" type="presParOf" srcId="{7081C033-CFAE-2948-BC76-A36F4FB045D2}" destId="{CD60E1EE-61B6-EA4E-BB16-6B7FD162B953}" srcOrd="1" destOrd="0" presId="urn:microsoft.com/office/officeart/2005/8/layout/orgChart1"/>
    <dgm:cxn modelId="{9C410EB3-4F6E-9A46-8E38-52D0977812B6}" type="presParOf" srcId="{C39A21F0-87EC-B845-854B-95960D7DAFBE}" destId="{FFCCA660-8E6A-E341-9694-7A7874FE4397}" srcOrd="1" destOrd="0" presId="urn:microsoft.com/office/officeart/2005/8/layout/orgChart1"/>
    <dgm:cxn modelId="{6FBEE799-3059-6742-85F6-9A1A97E3E41C}" type="presParOf" srcId="{C39A21F0-87EC-B845-854B-95960D7DAFBE}" destId="{4738969F-EF6F-9B4F-B63D-DC2A10A0C69A}" srcOrd="2" destOrd="0" presId="urn:microsoft.com/office/officeart/2005/8/layout/orgChart1"/>
    <dgm:cxn modelId="{4D52B9E4-9FAD-1947-BC28-4767399199FB}" type="presParOf" srcId="{945AF163-4B55-F84C-91FA-0739335AB924}" destId="{F899C9E7-3C3B-F343-B583-49C2F45C0F21}" srcOrd="6" destOrd="0" presId="urn:microsoft.com/office/officeart/2005/8/layout/orgChart1"/>
    <dgm:cxn modelId="{9FDECE80-052B-1D40-A44D-678D5DCA3073}" type="presParOf" srcId="{945AF163-4B55-F84C-91FA-0739335AB924}" destId="{5C1B0C42-8800-BF41-826B-42E3A276A2A4}" srcOrd="7" destOrd="0" presId="urn:microsoft.com/office/officeart/2005/8/layout/orgChart1"/>
    <dgm:cxn modelId="{D15FB246-7B04-854F-9154-BF7AC3A3FED1}" type="presParOf" srcId="{5C1B0C42-8800-BF41-826B-42E3A276A2A4}" destId="{19FC9D71-3471-0245-93A7-569427D03DD9}" srcOrd="0" destOrd="0" presId="urn:microsoft.com/office/officeart/2005/8/layout/orgChart1"/>
    <dgm:cxn modelId="{A075DC75-C3FE-004F-913C-AF611C53759F}" type="presParOf" srcId="{19FC9D71-3471-0245-93A7-569427D03DD9}" destId="{FC0AE6E5-B9BD-7B4E-A106-7B13D38C2966}" srcOrd="0" destOrd="0" presId="urn:microsoft.com/office/officeart/2005/8/layout/orgChart1"/>
    <dgm:cxn modelId="{8D413D39-E58B-3645-891B-8E75C270C91B}" type="presParOf" srcId="{19FC9D71-3471-0245-93A7-569427D03DD9}" destId="{3252B0C9-C234-4B40-8211-FCEE8B7DC402}" srcOrd="1" destOrd="0" presId="urn:microsoft.com/office/officeart/2005/8/layout/orgChart1"/>
    <dgm:cxn modelId="{83B73EA5-1066-FA4B-BFA9-0B4EA577437F}" type="presParOf" srcId="{5C1B0C42-8800-BF41-826B-42E3A276A2A4}" destId="{38D4FEA1-8C5E-F04A-BF56-E9BCB572CF8F}" srcOrd="1" destOrd="0" presId="urn:microsoft.com/office/officeart/2005/8/layout/orgChart1"/>
    <dgm:cxn modelId="{F63CB155-7334-844E-990A-4C32E1DF76FF}" type="presParOf" srcId="{5C1B0C42-8800-BF41-826B-42E3A276A2A4}" destId="{4BD495C2-9E7E-E048-9282-8E15F1E55FC3}" srcOrd="2" destOrd="0" presId="urn:microsoft.com/office/officeart/2005/8/layout/orgChart1"/>
    <dgm:cxn modelId="{492C25EB-615D-8C4D-9CDF-96D4215A9939}" type="presParOf" srcId="{C5154513-23E5-CB47-BD42-E6001CD5FFE5}" destId="{AFF2580A-0ED0-AA43-8944-C6CC502257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2F62B-0937-C143-949C-E215CC430E51}">
      <dsp:nvSpPr>
        <dsp:cNvPr id="0" name=""/>
        <dsp:cNvSpPr/>
      </dsp:nvSpPr>
      <dsp:spPr>
        <a:xfrm>
          <a:off x="3995839" y="2443097"/>
          <a:ext cx="1741867" cy="17418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Hack and Learn 2022</a:t>
          </a:r>
        </a:p>
      </dsp:txBody>
      <dsp:txXfrm>
        <a:off x="4250930" y="2698188"/>
        <a:ext cx="1231685" cy="1231685"/>
      </dsp:txXfrm>
    </dsp:sp>
    <dsp:sp modelId="{F53FD834-1C9F-074F-BA9C-3B0291CA9B09}">
      <dsp:nvSpPr>
        <dsp:cNvPr id="0" name=""/>
        <dsp:cNvSpPr/>
      </dsp:nvSpPr>
      <dsp:spPr>
        <a:xfrm rot="16200000">
          <a:off x="4682031" y="1808867"/>
          <a:ext cx="369483" cy="5922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4737454" y="1982737"/>
        <a:ext cx="258638" cy="355341"/>
      </dsp:txXfrm>
    </dsp:sp>
    <dsp:sp modelId="{CA51A292-9E7C-EE49-B8D9-AF6FC33E0ED5}">
      <dsp:nvSpPr>
        <dsp:cNvPr id="0" name=""/>
        <dsp:cNvSpPr/>
      </dsp:nvSpPr>
      <dsp:spPr>
        <a:xfrm>
          <a:off x="3995839" y="4091"/>
          <a:ext cx="1741867" cy="17418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Impact Bond Dataset spreadsheet</a:t>
          </a:r>
        </a:p>
      </dsp:txBody>
      <dsp:txXfrm>
        <a:off x="4250930" y="259182"/>
        <a:ext cx="1231685" cy="1231685"/>
      </dsp:txXfrm>
    </dsp:sp>
    <dsp:sp modelId="{2FAA1233-967C-144B-B7D3-80CE1704B09F}">
      <dsp:nvSpPr>
        <dsp:cNvPr id="0" name=""/>
        <dsp:cNvSpPr/>
      </dsp:nvSpPr>
      <dsp:spPr>
        <a:xfrm>
          <a:off x="5891077" y="3017913"/>
          <a:ext cx="369483" cy="5922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5891077" y="3136360"/>
        <a:ext cx="258638" cy="355341"/>
      </dsp:txXfrm>
    </dsp:sp>
    <dsp:sp modelId="{D316FFDD-CD0F-A14B-8D04-0F2412FFE8CF}">
      <dsp:nvSpPr>
        <dsp:cNvPr id="0" name=""/>
        <dsp:cNvSpPr/>
      </dsp:nvSpPr>
      <dsp:spPr>
        <a:xfrm>
          <a:off x="6434845" y="2443097"/>
          <a:ext cx="1741867" cy="17418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Education OBC projects</a:t>
          </a:r>
        </a:p>
      </dsp:txBody>
      <dsp:txXfrm>
        <a:off x="6689936" y="2698188"/>
        <a:ext cx="1231685" cy="1231685"/>
      </dsp:txXfrm>
    </dsp:sp>
    <dsp:sp modelId="{26F421BA-3D63-9C48-8A2D-D2A7FD79444A}">
      <dsp:nvSpPr>
        <dsp:cNvPr id="0" name=""/>
        <dsp:cNvSpPr/>
      </dsp:nvSpPr>
      <dsp:spPr>
        <a:xfrm rot="5400000">
          <a:off x="4682031" y="4226960"/>
          <a:ext cx="369483" cy="5922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4737454" y="4289985"/>
        <a:ext cx="258638" cy="355341"/>
      </dsp:txXfrm>
    </dsp:sp>
    <dsp:sp modelId="{6416A6A4-20D2-2243-BB65-99A94FA2564D}">
      <dsp:nvSpPr>
        <dsp:cNvPr id="0" name=""/>
        <dsp:cNvSpPr/>
      </dsp:nvSpPr>
      <dsp:spPr>
        <a:xfrm>
          <a:off x="3995839" y="4882103"/>
          <a:ext cx="1741867" cy="17418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Data dashboard for OBC dataset (INSPER)</a:t>
          </a:r>
        </a:p>
      </dsp:txBody>
      <dsp:txXfrm>
        <a:off x="4250930" y="5137194"/>
        <a:ext cx="1231685" cy="1231685"/>
      </dsp:txXfrm>
    </dsp:sp>
    <dsp:sp modelId="{6CFBA175-AE31-FA41-B19C-0A765CA86AEA}">
      <dsp:nvSpPr>
        <dsp:cNvPr id="0" name=""/>
        <dsp:cNvSpPr/>
      </dsp:nvSpPr>
      <dsp:spPr>
        <a:xfrm rot="10800000">
          <a:off x="3472985" y="3017913"/>
          <a:ext cx="369483" cy="5922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 rot="10800000">
        <a:off x="3583830" y="3136360"/>
        <a:ext cx="258638" cy="355341"/>
      </dsp:txXfrm>
    </dsp:sp>
    <dsp:sp modelId="{6AA0CEDC-9E52-7B4C-88D4-2019F6DC8F7A}">
      <dsp:nvSpPr>
        <dsp:cNvPr id="0" name=""/>
        <dsp:cNvSpPr/>
      </dsp:nvSpPr>
      <dsp:spPr>
        <a:xfrm>
          <a:off x="1556833" y="2443097"/>
          <a:ext cx="1741867" cy="17418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 platform to accelerate SIB design</a:t>
          </a:r>
        </a:p>
      </dsp:txBody>
      <dsp:txXfrm>
        <a:off x="1811924" y="2698188"/>
        <a:ext cx="1231685" cy="12316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99C9E7-3C3B-F343-B583-49C2F45C0F21}">
      <dsp:nvSpPr>
        <dsp:cNvPr id="0" name=""/>
        <dsp:cNvSpPr/>
      </dsp:nvSpPr>
      <dsp:spPr>
        <a:xfrm>
          <a:off x="5616815" y="2719259"/>
          <a:ext cx="4399124" cy="508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494"/>
              </a:lnTo>
              <a:lnTo>
                <a:pt x="4399124" y="254494"/>
              </a:lnTo>
              <a:lnTo>
                <a:pt x="4399124" y="5089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9E2D2D-48BD-8A41-B9E9-CD22DD4EDC55}">
      <dsp:nvSpPr>
        <dsp:cNvPr id="0" name=""/>
        <dsp:cNvSpPr/>
      </dsp:nvSpPr>
      <dsp:spPr>
        <a:xfrm>
          <a:off x="5616815" y="2719259"/>
          <a:ext cx="1466374" cy="508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494"/>
              </a:lnTo>
              <a:lnTo>
                <a:pt x="1466374" y="254494"/>
              </a:lnTo>
              <a:lnTo>
                <a:pt x="1466374" y="5089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7EAAF-D1CA-1C48-AFDE-077FC60F4E9F}">
      <dsp:nvSpPr>
        <dsp:cNvPr id="0" name=""/>
        <dsp:cNvSpPr/>
      </dsp:nvSpPr>
      <dsp:spPr>
        <a:xfrm>
          <a:off x="4150440" y="2719259"/>
          <a:ext cx="1466374" cy="508989"/>
        </a:xfrm>
        <a:custGeom>
          <a:avLst/>
          <a:gdLst/>
          <a:ahLst/>
          <a:cxnLst/>
          <a:rect l="0" t="0" r="0" b="0"/>
          <a:pathLst>
            <a:path>
              <a:moveTo>
                <a:pt x="1466374" y="0"/>
              </a:moveTo>
              <a:lnTo>
                <a:pt x="1466374" y="254494"/>
              </a:lnTo>
              <a:lnTo>
                <a:pt x="0" y="254494"/>
              </a:lnTo>
              <a:lnTo>
                <a:pt x="0" y="5089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37C991-5DFE-5346-A271-D95772E0B5D7}">
      <dsp:nvSpPr>
        <dsp:cNvPr id="0" name=""/>
        <dsp:cNvSpPr/>
      </dsp:nvSpPr>
      <dsp:spPr>
        <a:xfrm>
          <a:off x="1217690" y="2719259"/>
          <a:ext cx="4399124" cy="508989"/>
        </a:xfrm>
        <a:custGeom>
          <a:avLst/>
          <a:gdLst/>
          <a:ahLst/>
          <a:cxnLst/>
          <a:rect l="0" t="0" r="0" b="0"/>
          <a:pathLst>
            <a:path>
              <a:moveTo>
                <a:pt x="4399124" y="0"/>
              </a:moveTo>
              <a:lnTo>
                <a:pt x="4399124" y="254494"/>
              </a:lnTo>
              <a:lnTo>
                <a:pt x="0" y="254494"/>
              </a:lnTo>
              <a:lnTo>
                <a:pt x="0" y="5089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C1EC1-579A-6D4D-B4E1-FC10B9930677}">
      <dsp:nvSpPr>
        <dsp:cNvPr id="0" name=""/>
        <dsp:cNvSpPr/>
      </dsp:nvSpPr>
      <dsp:spPr>
        <a:xfrm>
          <a:off x="4404935" y="1507379"/>
          <a:ext cx="2423760" cy="12118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Themes</a:t>
          </a:r>
        </a:p>
      </dsp:txBody>
      <dsp:txXfrm>
        <a:off x="4404935" y="1507379"/>
        <a:ext cx="2423760" cy="1211880"/>
      </dsp:txXfrm>
    </dsp:sp>
    <dsp:sp modelId="{05F9B668-8810-834D-8430-55C5EFF97CDD}">
      <dsp:nvSpPr>
        <dsp:cNvPr id="0" name=""/>
        <dsp:cNvSpPr/>
      </dsp:nvSpPr>
      <dsp:spPr>
        <a:xfrm>
          <a:off x="5810" y="3228248"/>
          <a:ext cx="2423760" cy="12118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Changes/Variations</a:t>
          </a:r>
        </a:p>
      </dsp:txBody>
      <dsp:txXfrm>
        <a:off x="5810" y="3228248"/>
        <a:ext cx="2423760" cy="1211880"/>
      </dsp:txXfrm>
    </dsp:sp>
    <dsp:sp modelId="{0B7BCFA8-5A6B-1743-B623-6B4446CC7EDB}">
      <dsp:nvSpPr>
        <dsp:cNvPr id="0" name=""/>
        <dsp:cNvSpPr/>
      </dsp:nvSpPr>
      <dsp:spPr>
        <a:xfrm>
          <a:off x="2938560" y="3228248"/>
          <a:ext cx="2423760" cy="12118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Costs and Resources</a:t>
          </a:r>
        </a:p>
      </dsp:txBody>
      <dsp:txXfrm>
        <a:off x="2938560" y="3228248"/>
        <a:ext cx="2423760" cy="1211880"/>
      </dsp:txXfrm>
    </dsp:sp>
    <dsp:sp modelId="{AB98B253-EDB4-1747-B9A0-4EB281E76ADD}">
      <dsp:nvSpPr>
        <dsp:cNvPr id="0" name=""/>
        <dsp:cNvSpPr/>
      </dsp:nvSpPr>
      <dsp:spPr>
        <a:xfrm>
          <a:off x="5871310" y="3228248"/>
          <a:ext cx="2423760" cy="12118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Ecosystem/System Strengthening  Effects </a:t>
          </a:r>
        </a:p>
      </dsp:txBody>
      <dsp:txXfrm>
        <a:off x="5871310" y="3228248"/>
        <a:ext cx="2423760" cy="1211880"/>
      </dsp:txXfrm>
    </dsp:sp>
    <dsp:sp modelId="{FC0AE6E5-B9BD-7B4E-A106-7B13D38C2966}">
      <dsp:nvSpPr>
        <dsp:cNvPr id="0" name=""/>
        <dsp:cNvSpPr/>
      </dsp:nvSpPr>
      <dsp:spPr>
        <a:xfrm>
          <a:off x="8804060" y="3228248"/>
          <a:ext cx="2423760" cy="12118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Scalability and Sustainability of SOC </a:t>
          </a:r>
        </a:p>
      </dsp:txBody>
      <dsp:txXfrm>
        <a:off x="8804060" y="3228248"/>
        <a:ext cx="2423760" cy="1211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9C899-D123-44C8-9A17-4D4708089875}" type="datetimeFigureOut">
              <a:rPr lang="en-GB"/>
              <a:t>23/09/2022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EE7D3-4AAC-4251-A766-F9C6B4BE493C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134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97E7F-54F2-9940-A3E0-C22726526D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93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ELRICA DEGIRMEN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1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Question 4.  When was the contract announced?</a:t>
            </a:r>
            <a:endParaRPr sz="1200" b="1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1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By a great margin, most of them were announced in 2017.</a:t>
            </a:r>
            <a:endParaRPr sz="120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24" name="Google Shape;1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ELRICA DEGIRMEN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 b="1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Question 5.  What is the average duration of a contract?</a:t>
            </a:r>
            <a:endParaRPr sz="535"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From the chart, we can see that by a great margin, we do not know what the contract duration is. </a:t>
            </a:r>
            <a:endParaRPr sz="110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The reason for this is that a vast proportion of them are still in the design stage; </a:t>
            </a:r>
            <a:endParaRPr sz="110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we wouldn't know how long the contract has lasted if it has not yet completed. </a:t>
            </a:r>
            <a:endParaRPr sz="110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If we were to exclude the contracts without the duration length data, we can see that 36 months, or 3 years, is the most common contract length. </a:t>
            </a:r>
            <a:endParaRPr sz="110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Finally, another observation to be made is that these contracts all are beyond two financial years. </a:t>
            </a:r>
            <a:endParaRPr sz="110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This means that any provider considering an outcome-based contract will typically have to be thinking medium-to-term if this is something that</a:t>
            </a:r>
            <a:endParaRPr sz="110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they want to pursue</a:t>
            </a:r>
            <a:endParaRPr sz="110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30" name="Google Shape;1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Diogo Lobo</a:t>
            </a:r>
            <a:endParaRPr/>
          </a:p>
        </p:txBody>
      </p:sp>
      <p:sp>
        <p:nvSpPr>
          <p:cNvPr id="136" name="Google Shape;1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Diogo Lobo</a:t>
            </a:r>
            <a:endParaRPr/>
          </a:p>
        </p:txBody>
      </p:sp>
      <p:sp>
        <p:nvSpPr>
          <p:cNvPr id="142" name="Google Shape;14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Fernando Fincatti</a:t>
            </a:r>
            <a:endParaRPr/>
          </a:p>
        </p:txBody>
      </p:sp>
      <p:sp>
        <p:nvSpPr>
          <p:cNvPr id="148" name="Google Shape;14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39c670499d_0_7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Fernando Fincatti</a:t>
            </a:r>
            <a:endParaRPr/>
          </a:p>
        </p:txBody>
      </p:sp>
      <p:sp>
        <p:nvSpPr>
          <p:cNvPr id="154" name="Google Shape;154;g139c670499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2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6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6:notes"/>
          <p:cNvSpPr txBox="1">
            <a:spLocks noGrp="1"/>
          </p:cNvSpPr>
          <p:nvPr>
            <p:ph type="sldNum" idx="12"/>
          </p:nvPr>
        </p:nvSpPr>
        <p:spPr>
          <a:xfrm>
            <a:off x="3850445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97E7F-54F2-9940-A3E0-C22726526D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93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DD21D-67C1-E04E-BA9C-93C1A64784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31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FLATICON HERE FOR EACH OF THE ADDITIONAL CATEGORISATION</a:t>
            </a:r>
          </a:p>
          <a:p>
            <a:r>
              <a:rPr lang="en-US"/>
              <a:t>SHORTEN THE CATEGORISATION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3. If yes, were there any negative implications of being included in the research?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4. for communication and accessibility purposes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EE7D3-4AAC-4251-A766-F9C6B4BE49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466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ABSENT, PRESENT(missing data), MISSING(no coding done)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EE7D3-4AAC-4251-A766-F9C6B4BE49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691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Interactive version here – will be shared in the chat</a:t>
            </a:r>
          </a:p>
          <a:p>
            <a:endParaRPr lang="en-US"/>
          </a:p>
          <a:p>
            <a:r>
              <a:rPr lang="en-US"/>
              <a:t>Absence is the missing gaps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EE7D3-4AAC-4251-A766-F9C6B4BE49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001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different categories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EE7D3-4AAC-4251-A766-F9C6B4BE49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692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different categories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EE7D3-4AAC-4251-A766-F9C6B4BE49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125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different categories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EE7D3-4AAC-4251-A766-F9C6B4BE49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376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Also, a bit on the next steps here </a:t>
            </a:r>
            <a:r>
              <a:rPr lang="en-US">
                <a:sym typeface="Wingdings" pitchFamily="2" charset="2"/>
              </a:rPr>
              <a:t>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EE7D3-4AAC-4251-A766-F9C6B4BE49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934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97E7F-54F2-9940-A3E0-C22726526D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7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50445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ELRICA DEGIRMEN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b="1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Question 1. Which countries are most engaged with OBC (Outcome-based-contracts)?</a:t>
            </a:r>
            <a:endParaRPr sz="1000" b="1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5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The United States, the United Kingdom and France have the highest total numbers of OBCs.</a:t>
            </a:r>
            <a:endParaRPr sz="85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5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 Of which, the United Kingdom has the highest number (32) of concluded OBCs. </a:t>
            </a:r>
            <a:endParaRPr sz="85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5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This suggests a strong tradition of using OBCs within the United Kingdom.</a:t>
            </a:r>
            <a:endParaRPr sz="85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5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 The United States has the highest number (33) currently in the design stage.</a:t>
            </a:r>
            <a:endParaRPr sz="85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5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5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However, this does not take into account the </a:t>
            </a:r>
            <a:r>
              <a:rPr lang="en-US" sz="850" b="1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size</a:t>
            </a:r>
            <a:r>
              <a:rPr lang="en-US" sz="85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 of the contracts (or the country, e.g. by public spending or the economy). </a:t>
            </a:r>
            <a:endParaRPr sz="85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5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The number of contacts provides us with a basic proxy for how many agencies are working in this particular way. </a:t>
            </a:r>
            <a:endParaRPr sz="85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5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To better determine engagement with OBCs, we could look at the percentage of the outsourcing contracts' value that are OBC. </a:t>
            </a:r>
            <a:endParaRPr sz="85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500" b="1">
              <a:highlight>
                <a:srgbClr val="202124"/>
              </a:highlight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12" name="Google Shape;1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57d7aa9927_2_3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ELRICA DEGIRMEN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b="1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Question 1. Which countries are most engaged with OBC (Outcome-based-contracts)?</a:t>
            </a:r>
            <a:endParaRPr sz="1000" b="1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5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The United States, the United Kingdom and France have the highest total numbers of OBCs.</a:t>
            </a:r>
            <a:endParaRPr sz="85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5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 Of which, the United Kingdom has the highest number (32) of concluded OBCs. </a:t>
            </a:r>
            <a:endParaRPr sz="85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5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This suggests a strong tradition of using OBCs within the United Kingdom.</a:t>
            </a:r>
            <a:endParaRPr sz="85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5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 The United States has the highest number (33) currently in the design stage.</a:t>
            </a:r>
            <a:endParaRPr sz="85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5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5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However, this does not take into account the </a:t>
            </a:r>
            <a:r>
              <a:rPr lang="en-US" sz="850" b="1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size</a:t>
            </a:r>
            <a:r>
              <a:rPr lang="en-US" sz="85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 of the contracts (or the country, e.g. by public spending or the economy). </a:t>
            </a:r>
            <a:endParaRPr sz="85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5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The number of contacts provides us with a basic proxy for how many agencies are working in this particular way. </a:t>
            </a:r>
            <a:endParaRPr sz="85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50"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To better determine engagement with OBCs, we could look at the percentage of the outsourcing contracts' value that are OBC. </a:t>
            </a:r>
            <a:endParaRPr sz="850"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500" b="1">
              <a:highlight>
                <a:srgbClr val="202124"/>
              </a:highlight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18" name="Google Shape;118;g157d7aa9927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2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944" y="4133853"/>
            <a:ext cx="5401056" cy="2724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330" y="2461994"/>
            <a:ext cx="10967341" cy="916591"/>
          </a:xfrm>
        </p:spPr>
        <p:txBody>
          <a:bodyPr>
            <a:normAutofit/>
          </a:bodyPr>
          <a:lstStyle>
            <a:lvl1pPr algn="ctr">
              <a:defRPr sz="4000" baseline="0"/>
            </a:lvl1pPr>
          </a:lstStyle>
          <a:p>
            <a:r>
              <a:rPr lang="en-US"/>
              <a:t>Click to edit the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988" y="3438960"/>
            <a:ext cx="9990039" cy="82619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6C4A7-E491-F64D-A912-DADAA5F92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3499" y="393986"/>
            <a:ext cx="9025004" cy="2091159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1DC084-6AA8-4B4D-BF34-E3D3E61C2F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70" y="5860865"/>
            <a:ext cx="320760" cy="3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729F29-73A8-B04D-B669-F0FC4FFB053B}"/>
              </a:ext>
            </a:extLst>
          </p:cNvPr>
          <p:cNvSpPr txBox="1"/>
          <p:nvPr userDrawn="1"/>
        </p:nvSpPr>
        <p:spPr>
          <a:xfrm>
            <a:off x="649976" y="5860865"/>
            <a:ext cx="143180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>
                <a:latin typeface="Trebuchet MS"/>
              </a:rPr>
              <a:t>@golaboxford</a:t>
            </a:r>
            <a:endParaRPr lang="en-US" sz="1600" dirty="0">
              <a:latin typeface="Trebuchet MS" panose="020B070302020209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FA6FD2-A6E8-3443-847C-698F89439C85}"/>
              </a:ext>
            </a:extLst>
          </p:cNvPr>
          <p:cNvSpPr txBox="1"/>
          <p:nvPr userDrawn="1"/>
        </p:nvSpPr>
        <p:spPr>
          <a:xfrm>
            <a:off x="678709" y="6275052"/>
            <a:ext cx="154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rebuchet MS" panose="020B0703020202090204" pitchFamily="34" charset="0"/>
              </a:rPr>
              <a:t>golab.ox.ac.uk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545D3-0BE8-7545-A076-DC5BA4056D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3" y="6284829"/>
            <a:ext cx="331987" cy="34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90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9FB79-2F01-C7DC-DBCF-02E9E757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BB54D-ACCD-5FE4-A1F5-7FE198157B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CCDE0-65A9-4C0D-D843-AE927A44C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87D256-A6FD-84CF-B8C6-0DCA95E3C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23/09/22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E74CC-E6DC-0D72-BF51-C2851B675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8149C-4476-8060-F7F1-28DC9A16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9679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B6C8-F4AB-E0F2-8F35-B236C02A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83A07-0F47-705D-8070-CC5B1BDE9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909" b="1"/>
            </a:lvl1pPr>
            <a:lvl2pPr marL="363636" indent="0">
              <a:buNone/>
              <a:defRPr sz="1591" b="1"/>
            </a:lvl2pPr>
            <a:lvl3pPr marL="727272" indent="0">
              <a:buNone/>
              <a:defRPr sz="1432" b="1"/>
            </a:lvl3pPr>
            <a:lvl4pPr marL="1090908" indent="0">
              <a:buNone/>
              <a:defRPr sz="1272" b="1"/>
            </a:lvl4pPr>
            <a:lvl5pPr marL="1454543" indent="0">
              <a:buNone/>
              <a:defRPr sz="1272" b="1"/>
            </a:lvl5pPr>
            <a:lvl6pPr marL="1818180" indent="0">
              <a:buNone/>
              <a:defRPr sz="1272" b="1"/>
            </a:lvl6pPr>
            <a:lvl7pPr marL="2181816" indent="0">
              <a:buNone/>
              <a:defRPr sz="1272" b="1"/>
            </a:lvl7pPr>
            <a:lvl8pPr marL="2545452" indent="0">
              <a:buNone/>
              <a:defRPr sz="1272" b="1"/>
            </a:lvl8pPr>
            <a:lvl9pPr marL="2909088" indent="0">
              <a:buNone/>
              <a:defRPr sz="12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8B528-BA83-888A-E4B6-6CABF9C21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897455-EFD2-7F7E-3352-2CCD2A431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909" b="1"/>
            </a:lvl1pPr>
            <a:lvl2pPr marL="363636" indent="0">
              <a:buNone/>
              <a:defRPr sz="1591" b="1"/>
            </a:lvl2pPr>
            <a:lvl3pPr marL="727272" indent="0">
              <a:buNone/>
              <a:defRPr sz="1432" b="1"/>
            </a:lvl3pPr>
            <a:lvl4pPr marL="1090908" indent="0">
              <a:buNone/>
              <a:defRPr sz="1272" b="1"/>
            </a:lvl4pPr>
            <a:lvl5pPr marL="1454543" indent="0">
              <a:buNone/>
              <a:defRPr sz="1272" b="1"/>
            </a:lvl5pPr>
            <a:lvl6pPr marL="1818180" indent="0">
              <a:buNone/>
              <a:defRPr sz="1272" b="1"/>
            </a:lvl6pPr>
            <a:lvl7pPr marL="2181816" indent="0">
              <a:buNone/>
              <a:defRPr sz="1272" b="1"/>
            </a:lvl7pPr>
            <a:lvl8pPr marL="2545452" indent="0">
              <a:buNone/>
              <a:defRPr sz="1272" b="1"/>
            </a:lvl8pPr>
            <a:lvl9pPr marL="2909088" indent="0">
              <a:buNone/>
              <a:defRPr sz="12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FC227-F8DF-6779-E045-092EC831AE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8E6BD-7882-3BE7-B49B-ED5F2CD5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23/09/22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23FF0-9410-62A4-AC74-07D79A3D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EBD48A-3A33-0B9C-6043-3B6D2C73F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809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30D0-4186-6363-AD9F-3C432A64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F8088-688E-D701-37B5-DAD573C75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23/09/22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B80AD7-C3EF-4507-968A-15A9354BF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F71BFA-438C-E415-E67E-42B4246D7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5472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D49CF6-389F-7808-AD76-8295B1F1F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23/09/22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FFE3A-2B74-4A8C-37DC-A4214C9F2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A96DE-A939-839F-DEF1-613B85C24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5251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274EF-DF16-0410-098D-028643589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2545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4A796-73CA-8D9C-1115-207365314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545"/>
            </a:lvl1pPr>
            <a:lvl2pPr>
              <a:defRPr sz="2227"/>
            </a:lvl2pPr>
            <a:lvl3pPr>
              <a:defRPr sz="1909"/>
            </a:lvl3pPr>
            <a:lvl4pPr>
              <a:defRPr sz="1591"/>
            </a:lvl4pPr>
            <a:lvl5pPr>
              <a:defRPr sz="1591"/>
            </a:lvl5pPr>
            <a:lvl6pPr>
              <a:defRPr sz="1591"/>
            </a:lvl6pPr>
            <a:lvl7pPr>
              <a:defRPr sz="1591"/>
            </a:lvl7pPr>
            <a:lvl8pPr>
              <a:defRPr sz="1591"/>
            </a:lvl8pPr>
            <a:lvl9pPr>
              <a:defRPr sz="15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1A780A-7BD6-DC64-ABD4-418E684A7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8" cy="3811588"/>
          </a:xfrm>
        </p:spPr>
        <p:txBody>
          <a:bodyPr/>
          <a:lstStyle>
            <a:lvl1pPr marL="0" indent="0">
              <a:buNone/>
              <a:defRPr sz="1272"/>
            </a:lvl1pPr>
            <a:lvl2pPr marL="363636" indent="0">
              <a:buNone/>
              <a:defRPr sz="1114"/>
            </a:lvl2pPr>
            <a:lvl3pPr marL="727272" indent="0">
              <a:buNone/>
              <a:defRPr sz="955"/>
            </a:lvl3pPr>
            <a:lvl4pPr marL="1090908" indent="0">
              <a:buNone/>
              <a:defRPr sz="795"/>
            </a:lvl4pPr>
            <a:lvl5pPr marL="1454543" indent="0">
              <a:buNone/>
              <a:defRPr sz="795"/>
            </a:lvl5pPr>
            <a:lvl6pPr marL="1818180" indent="0">
              <a:buNone/>
              <a:defRPr sz="795"/>
            </a:lvl6pPr>
            <a:lvl7pPr marL="2181816" indent="0">
              <a:buNone/>
              <a:defRPr sz="795"/>
            </a:lvl7pPr>
            <a:lvl8pPr marL="2545452" indent="0">
              <a:buNone/>
              <a:defRPr sz="795"/>
            </a:lvl8pPr>
            <a:lvl9pPr marL="2909088" indent="0">
              <a:buNone/>
              <a:defRPr sz="7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3629B-D169-3C59-6567-842BEE81C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23/09/22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65BEF-C673-1571-A280-4376E0FA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ACA98-B984-E85B-950C-5D3F54F55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6041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1DE1E-0A0A-B484-630B-029A6990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2545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1A600F-77E1-5FB5-61A6-FC82B77926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545"/>
            </a:lvl1pPr>
            <a:lvl2pPr marL="363636" indent="0">
              <a:buNone/>
              <a:defRPr sz="2227"/>
            </a:lvl2pPr>
            <a:lvl3pPr marL="727272" indent="0">
              <a:buNone/>
              <a:defRPr sz="1909"/>
            </a:lvl3pPr>
            <a:lvl4pPr marL="1090908" indent="0">
              <a:buNone/>
              <a:defRPr sz="1591"/>
            </a:lvl4pPr>
            <a:lvl5pPr marL="1454543" indent="0">
              <a:buNone/>
              <a:defRPr sz="1591"/>
            </a:lvl5pPr>
            <a:lvl6pPr marL="1818180" indent="0">
              <a:buNone/>
              <a:defRPr sz="1591"/>
            </a:lvl6pPr>
            <a:lvl7pPr marL="2181816" indent="0">
              <a:buNone/>
              <a:defRPr sz="1591"/>
            </a:lvl7pPr>
            <a:lvl8pPr marL="2545452" indent="0">
              <a:buNone/>
              <a:defRPr sz="1591"/>
            </a:lvl8pPr>
            <a:lvl9pPr marL="2909088" indent="0">
              <a:buNone/>
              <a:defRPr sz="1591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35503-CE0B-62BC-7E21-3BBE4BB30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8" cy="3811588"/>
          </a:xfrm>
        </p:spPr>
        <p:txBody>
          <a:bodyPr/>
          <a:lstStyle>
            <a:lvl1pPr marL="0" indent="0">
              <a:buNone/>
              <a:defRPr sz="1272"/>
            </a:lvl1pPr>
            <a:lvl2pPr marL="363636" indent="0">
              <a:buNone/>
              <a:defRPr sz="1114"/>
            </a:lvl2pPr>
            <a:lvl3pPr marL="727272" indent="0">
              <a:buNone/>
              <a:defRPr sz="955"/>
            </a:lvl3pPr>
            <a:lvl4pPr marL="1090908" indent="0">
              <a:buNone/>
              <a:defRPr sz="795"/>
            </a:lvl4pPr>
            <a:lvl5pPr marL="1454543" indent="0">
              <a:buNone/>
              <a:defRPr sz="795"/>
            </a:lvl5pPr>
            <a:lvl6pPr marL="1818180" indent="0">
              <a:buNone/>
              <a:defRPr sz="795"/>
            </a:lvl6pPr>
            <a:lvl7pPr marL="2181816" indent="0">
              <a:buNone/>
              <a:defRPr sz="795"/>
            </a:lvl7pPr>
            <a:lvl8pPr marL="2545452" indent="0">
              <a:buNone/>
              <a:defRPr sz="795"/>
            </a:lvl8pPr>
            <a:lvl9pPr marL="2909088" indent="0">
              <a:buNone/>
              <a:defRPr sz="7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D7847-EA58-896D-1F6F-A7577B35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23/09/22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1C08A-84B1-07FC-B4DD-5C1F925E3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AD35-5986-EF62-447E-E52DC232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3612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CD35F-D2EA-B558-80E4-F6CC053FC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A4222-1D22-6223-12F6-80FDABAF3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95BEE-E1D5-E346-19BB-93AB81E9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23/09/22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C05ED-07CD-C0EA-2BE8-46DDB546A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DA4-A1B4-AB1E-8FC6-6810D4279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8722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07E12B-05D6-486B-D4D4-42621A5A7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A0CCF3-7801-EB94-537F-13DA44612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E5440-2487-D580-5110-8406ADF7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23/09/22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8001F-A66C-BC05-CD21-90514FB6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412B1-49F9-D24C-3210-28370D08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181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07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0753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7966" y="895413"/>
            <a:ext cx="11736070" cy="483527"/>
          </a:xfrm>
        </p:spPr>
        <p:txBody>
          <a:bodyPr lIns="0" tIns="0" rIns="0" bIns="0"/>
          <a:lstStyle>
            <a:lvl1pPr>
              <a:defRPr sz="3142" b="0" i="0">
                <a:solidFill>
                  <a:srgbClr val="001F4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49401" y="2883476"/>
            <a:ext cx="9013190" cy="336597"/>
          </a:xfrm>
        </p:spPr>
        <p:txBody>
          <a:bodyPr lIns="0" tIns="0" rIns="0" bIns="0"/>
          <a:lstStyle>
            <a:lvl1pPr>
              <a:defRPr sz="2187" b="1" i="0">
                <a:solidFill>
                  <a:srgbClr val="FF66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988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4639"/>
            <a:ext cx="6891729" cy="8450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7588"/>
            <a:ext cx="10972800" cy="47368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</p:spPr>
        <p:txBody>
          <a:bodyPr/>
          <a:lstStyle/>
          <a:p>
            <a:fld id="{DE1C4AF0-AB82-6346-890A-EF599C7773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998384"/>
            <a:ext cx="3860800" cy="307761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789DD-9C82-5B41-9232-640297CED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32171" y="204357"/>
            <a:ext cx="3950229" cy="91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11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432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86825" y="371476"/>
            <a:ext cx="2838450" cy="65722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4911344"/>
            <a:ext cx="996950" cy="1946910"/>
          </a:xfrm>
          <a:custGeom>
            <a:avLst/>
            <a:gdLst/>
            <a:ahLst/>
            <a:cxnLst/>
            <a:rect l="l" t="t" r="r" b="b"/>
            <a:pathLst>
              <a:path w="996950" h="1946909">
                <a:moveTo>
                  <a:pt x="996683" y="0"/>
                </a:moveTo>
                <a:lnTo>
                  <a:pt x="0" y="430345"/>
                </a:lnTo>
                <a:lnTo>
                  <a:pt x="0" y="1497452"/>
                </a:lnTo>
                <a:lnTo>
                  <a:pt x="544726" y="1946655"/>
                </a:lnTo>
                <a:lnTo>
                  <a:pt x="720372" y="1946655"/>
                </a:lnTo>
                <a:lnTo>
                  <a:pt x="996683" y="0"/>
                </a:lnTo>
                <a:close/>
              </a:path>
            </a:pathLst>
          </a:custGeom>
          <a:solidFill>
            <a:srgbClr val="502174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432"/>
          </a:p>
        </p:txBody>
      </p:sp>
      <p:sp>
        <p:nvSpPr>
          <p:cNvPr id="19" name="bg object 19"/>
          <p:cNvSpPr/>
          <p:nvPr/>
        </p:nvSpPr>
        <p:spPr>
          <a:xfrm>
            <a:off x="0" y="5104130"/>
            <a:ext cx="1431926" cy="1753870"/>
          </a:xfrm>
          <a:custGeom>
            <a:avLst/>
            <a:gdLst/>
            <a:ahLst/>
            <a:cxnLst/>
            <a:rect l="l" t="t" r="r" b="b"/>
            <a:pathLst>
              <a:path w="1431925" h="1753870">
                <a:moveTo>
                  <a:pt x="1431925" y="0"/>
                </a:moveTo>
                <a:lnTo>
                  <a:pt x="0" y="616564"/>
                </a:lnTo>
                <a:lnTo>
                  <a:pt x="0" y="982001"/>
                </a:lnTo>
                <a:lnTo>
                  <a:pt x="896874" y="1753870"/>
                </a:lnTo>
                <a:lnTo>
                  <a:pt x="1163258" y="1753870"/>
                </a:lnTo>
                <a:lnTo>
                  <a:pt x="1431925" y="0"/>
                </a:lnTo>
                <a:close/>
              </a:path>
            </a:pathLst>
          </a:custGeom>
          <a:solidFill>
            <a:srgbClr val="502174"/>
          </a:solidFill>
        </p:spPr>
        <p:txBody>
          <a:bodyPr wrap="square" lIns="0" tIns="0" rIns="0" bIns="0" rtlCol="0"/>
          <a:lstStyle/>
          <a:p>
            <a:endParaRPr sz="14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7966" y="895413"/>
            <a:ext cx="11736070" cy="483527"/>
          </a:xfrm>
        </p:spPr>
        <p:txBody>
          <a:bodyPr lIns="0" tIns="0" rIns="0" bIns="0"/>
          <a:lstStyle>
            <a:lvl1pPr>
              <a:defRPr sz="3142" b="0" i="0">
                <a:solidFill>
                  <a:srgbClr val="001F4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1"/>
            <a:ext cx="530352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1"/>
            <a:ext cx="530352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2622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432"/>
          </a:p>
        </p:txBody>
      </p:sp>
      <p:sp>
        <p:nvSpPr>
          <p:cNvPr id="17" name="bg object 17"/>
          <p:cNvSpPr/>
          <p:nvPr/>
        </p:nvSpPr>
        <p:spPr>
          <a:xfrm>
            <a:off x="414339" y="1700276"/>
            <a:ext cx="7070725" cy="0"/>
          </a:xfrm>
          <a:custGeom>
            <a:avLst/>
            <a:gdLst/>
            <a:ahLst/>
            <a:cxnLst/>
            <a:rect l="l" t="t" r="r" b="b"/>
            <a:pathLst>
              <a:path w="7070725">
                <a:moveTo>
                  <a:pt x="0" y="0"/>
                </a:moveTo>
                <a:lnTo>
                  <a:pt x="7070534" y="0"/>
                </a:lnTo>
              </a:path>
            </a:pathLst>
          </a:custGeom>
          <a:ln w="25400">
            <a:solidFill>
              <a:srgbClr val="002046"/>
            </a:solidFill>
          </a:ln>
        </p:spPr>
        <p:txBody>
          <a:bodyPr wrap="square" lIns="0" tIns="0" rIns="0" bIns="0" rtlCol="0"/>
          <a:lstStyle/>
          <a:p>
            <a:endParaRPr sz="14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7966" y="895413"/>
            <a:ext cx="11736070" cy="483527"/>
          </a:xfrm>
        </p:spPr>
        <p:txBody>
          <a:bodyPr lIns="0" tIns="0" rIns="0" bIns="0"/>
          <a:lstStyle>
            <a:lvl1pPr>
              <a:defRPr sz="3142" b="0" i="0">
                <a:solidFill>
                  <a:srgbClr val="001F4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41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957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8"/>
          <p:cNvPicPr preferRelativeResize="0"/>
          <p:nvPr/>
        </p:nvPicPr>
        <p:blipFill rotWithShape="1">
          <a:blip r:embed="rId2">
            <a:alphaModFix/>
          </a:blip>
          <a:srcRect b="672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8"/>
          <p:cNvSpPr txBox="1">
            <a:spLocks noGrp="1"/>
          </p:cNvSpPr>
          <p:nvPr>
            <p:ph type="ctrTitle"/>
          </p:nvPr>
        </p:nvSpPr>
        <p:spPr>
          <a:xfrm>
            <a:off x="3859200" y="2479503"/>
            <a:ext cx="7163840" cy="23888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400"/>
              <a:buFont typeface="Verdana"/>
              <a:buNone/>
              <a:defRPr sz="408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subTitle" idx="1"/>
          </p:nvPr>
        </p:nvSpPr>
        <p:spPr>
          <a:xfrm>
            <a:off x="8323040" y="5987556"/>
            <a:ext cx="2700000" cy="8194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440" b="1">
                <a:solidFill>
                  <a:srgbClr val="A5A5A5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16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9990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"/>
          <p:cNvSpPr txBox="1"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1"/>
          </p:nvPr>
        </p:nvSpPr>
        <p:spPr>
          <a:xfrm>
            <a:off x="838200" y="1833630"/>
            <a:ext cx="10515600" cy="43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974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557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 txBox="1">
            <a:spLocks noGrp="1"/>
          </p:cNvSpPr>
          <p:nvPr>
            <p:ph type="title"/>
          </p:nvPr>
        </p:nvSpPr>
        <p:spPr>
          <a:xfrm>
            <a:off x="831851" y="1710690"/>
            <a:ext cx="10515600" cy="2851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000"/>
              <a:buFont typeface="Verdana"/>
              <a:buNone/>
              <a:defRPr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body" idx="1"/>
          </p:nvPr>
        </p:nvSpPr>
        <p:spPr>
          <a:xfrm>
            <a:off x="831851" y="4589146"/>
            <a:ext cx="10515600" cy="150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880">
                <a:solidFill>
                  <a:srgbClr val="888888"/>
                </a:solidFill>
              </a:defRPr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400">
                <a:solidFill>
                  <a:srgbClr val="888888"/>
                </a:solidFill>
              </a:defRPr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160">
                <a:solidFill>
                  <a:srgbClr val="888888"/>
                </a:solidFill>
              </a:defRPr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dt" idx="10"/>
          </p:nvPr>
        </p:nvSpPr>
        <p:spPr>
          <a:xfrm>
            <a:off x="0" y="6599467"/>
            <a:ext cx="3581400" cy="25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ftr" idx="11"/>
          </p:nvPr>
        </p:nvSpPr>
        <p:spPr>
          <a:xfrm>
            <a:off x="3713673" y="6494146"/>
            <a:ext cx="510924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sldNum" idx="12"/>
          </p:nvPr>
        </p:nvSpPr>
        <p:spPr>
          <a:xfrm>
            <a:off x="8610601" y="6356986"/>
            <a:ext cx="1930628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8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body" idx="1"/>
          </p:nvPr>
        </p:nvSpPr>
        <p:spPr>
          <a:xfrm>
            <a:off x="838200" y="1824990"/>
            <a:ext cx="5156200" cy="43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body" idx="2"/>
          </p:nvPr>
        </p:nvSpPr>
        <p:spPr>
          <a:xfrm>
            <a:off x="6197600" y="1824990"/>
            <a:ext cx="5156200" cy="43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dt" idx="10"/>
          </p:nvPr>
        </p:nvSpPr>
        <p:spPr>
          <a:xfrm>
            <a:off x="0" y="6599467"/>
            <a:ext cx="3581400" cy="25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ftr" idx="11"/>
          </p:nvPr>
        </p:nvSpPr>
        <p:spPr>
          <a:xfrm>
            <a:off x="3713673" y="6494146"/>
            <a:ext cx="510924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sldNum" idx="12"/>
          </p:nvPr>
        </p:nvSpPr>
        <p:spPr>
          <a:xfrm>
            <a:off x="8610601" y="6356986"/>
            <a:ext cx="1930628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2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840317" y="365760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1"/>
          </p:nvPr>
        </p:nvSpPr>
        <p:spPr>
          <a:xfrm>
            <a:off x="840318" y="1682116"/>
            <a:ext cx="5158316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880" b="1"/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 b="1"/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160" b="1"/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2"/>
          </p:nvPr>
        </p:nvSpPr>
        <p:spPr>
          <a:xfrm>
            <a:off x="840318" y="2505076"/>
            <a:ext cx="5158316" cy="368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3"/>
          </p:nvPr>
        </p:nvSpPr>
        <p:spPr>
          <a:xfrm>
            <a:off x="6172200" y="1682116"/>
            <a:ext cx="5183717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880" b="1"/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 b="1"/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160" b="1"/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4"/>
          </p:nvPr>
        </p:nvSpPr>
        <p:spPr>
          <a:xfrm>
            <a:off x="6172200" y="2505076"/>
            <a:ext cx="5183717" cy="368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dt" idx="10"/>
          </p:nvPr>
        </p:nvSpPr>
        <p:spPr>
          <a:xfrm>
            <a:off x="0" y="6599467"/>
            <a:ext cx="3581400" cy="25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ftr" idx="11"/>
          </p:nvPr>
        </p:nvSpPr>
        <p:spPr>
          <a:xfrm>
            <a:off x="3713673" y="6494146"/>
            <a:ext cx="510924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ldNum" idx="12"/>
          </p:nvPr>
        </p:nvSpPr>
        <p:spPr>
          <a:xfrm>
            <a:off x="8610601" y="6356986"/>
            <a:ext cx="1930628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62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4"/>
          <p:cNvSpPr txBox="1">
            <a:spLocks noGrp="1"/>
          </p:cNvSpPr>
          <p:nvPr>
            <p:ph type="dt" idx="10"/>
          </p:nvPr>
        </p:nvSpPr>
        <p:spPr>
          <a:xfrm>
            <a:off x="0" y="6599467"/>
            <a:ext cx="3581400" cy="25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ftr" idx="11"/>
          </p:nvPr>
        </p:nvSpPr>
        <p:spPr>
          <a:xfrm>
            <a:off x="3713673" y="6494146"/>
            <a:ext cx="510924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ldNum" idx="12"/>
          </p:nvPr>
        </p:nvSpPr>
        <p:spPr>
          <a:xfrm>
            <a:off x="8610601" y="6356986"/>
            <a:ext cx="1930628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4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4639"/>
            <a:ext cx="6928959" cy="8450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554"/>
            <a:ext cx="5384800" cy="4736943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100"/>
            </a:lvl4pPr>
            <a:lvl5pPr>
              <a:defRPr sz="19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554"/>
            <a:ext cx="5384800" cy="4736943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100"/>
            </a:lvl4pPr>
            <a:lvl5pPr>
              <a:defRPr sz="19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C4AF0-AB82-6346-890A-EF599C77736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998384"/>
            <a:ext cx="3860800" cy="307761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715" y="268983"/>
            <a:ext cx="3978684" cy="9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49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 txBox="1"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84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body" idx="1"/>
          </p:nvPr>
        </p:nvSpPr>
        <p:spPr>
          <a:xfrm>
            <a:off x="5183717" y="986790"/>
            <a:ext cx="6172200" cy="4874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51816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840"/>
            </a:lvl1pPr>
            <a:lvl2pPr marL="1097280" lvl="1" indent="-4876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360"/>
            </a:lvl2pPr>
            <a:lvl3pPr marL="1645920" lvl="2" indent="-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880"/>
            </a:lvl3pPr>
            <a:lvl4pPr marL="2194560" lvl="3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4pPr>
            <a:lvl5pPr marL="2743200" lvl="4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5pPr>
            <a:lvl6pPr marL="3291840" lvl="5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6pPr>
            <a:lvl7pPr marL="3840480" lvl="6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7pPr>
            <a:lvl8pPr marL="4389120" lvl="7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8pPr>
            <a:lvl9pPr marL="4937760" lvl="8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body" idx="2"/>
          </p:nvPr>
        </p:nvSpPr>
        <p:spPr>
          <a:xfrm>
            <a:off x="840318" y="2057400"/>
            <a:ext cx="3932767" cy="381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80"/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40"/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dt" idx="10"/>
          </p:nvPr>
        </p:nvSpPr>
        <p:spPr>
          <a:xfrm>
            <a:off x="0" y="6599467"/>
            <a:ext cx="3581400" cy="25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ftr" idx="11"/>
          </p:nvPr>
        </p:nvSpPr>
        <p:spPr>
          <a:xfrm>
            <a:off x="3713673" y="6494146"/>
            <a:ext cx="510924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8610601" y="6356986"/>
            <a:ext cx="1930628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65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84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>
            <a:spLocks noGrp="1"/>
          </p:cNvSpPr>
          <p:nvPr>
            <p:ph type="pic" idx="2"/>
          </p:nvPr>
        </p:nvSpPr>
        <p:spPr>
          <a:xfrm>
            <a:off x="5183717" y="986790"/>
            <a:ext cx="6172200" cy="4874896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6"/>
          <p:cNvSpPr txBox="1">
            <a:spLocks noGrp="1"/>
          </p:cNvSpPr>
          <p:nvPr>
            <p:ph type="body" idx="1"/>
          </p:nvPr>
        </p:nvSpPr>
        <p:spPr>
          <a:xfrm>
            <a:off x="840318" y="2057400"/>
            <a:ext cx="3932767" cy="381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80"/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40"/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0" y="6599467"/>
            <a:ext cx="3581400" cy="25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3713673" y="6494146"/>
            <a:ext cx="510924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610601" y="6356986"/>
            <a:ext cx="1930628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06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 rot="5400000">
            <a:off x="3919537" y="-1247707"/>
            <a:ext cx="435292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dt" idx="10"/>
          </p:nvPr>
        </p:nvSpPr>
        <p:spPr>
          <a:xfrm>
            <a:off x="0" y="6599467"/>
            <a:ext cx="3581400" cy="25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ftr" idx="11"/>
          </p:nvPr>
        </p:nvSpPr>
        <p:spPr>
          <a:xfrm>
            <a:off x="3713673" y="6494146"/>
            <a:ext cx="510924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610601" y="6356986"/>
            <a:ext cx="1930628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60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 rot="5400000">
            <a:off x="7133273" y="1957388"/>
            <a:ext cx="5812156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 rot="5400000">
            <a:off x="1773873" y="-569912"/>
            <a:ext cx="5812156" cy="76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0" y="6599467"/>
            <a:ext cx="3581400" cy="25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3713673" y="6494146"/>
            <a:ext cx="510924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610601" y="6356986"/>
            <a:ext cx="1930628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8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4639"/>
            <a:ext cx="6919652" cy="826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81517"/>
            <a:ext cx="5386917" cy="466175"/>
          </a:xfrm>
        </p:spPr>
        <p:txBody>
          <a:bodyPr anchor="b">
            <a:normAutofit/>
          </a:bodyPr>
          <a:lstStyle>
            <a:lvl1pPr marL="0" indent="0">
              <a:buNone/>
              <a:defRPr sz="2700" b="1"/>
            </a:lvl1pPr>
            <a:lvl2pPr marL="609570" indent="0">
              <a:buNone/>
              <a:defRPr sz="2700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7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47686"/>
            <a:ext cx="5386917" cy="4286795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100"/>
            </a:lvl4pPr>
            <a:lvl5pPr>
              <a:defRPr sz="19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181517"/>
            <a:ext cx="5389033" cy="466175"/>
          </a:xfrm>
        </p:spPr>
        <p:txBody>
          <a:bodyPr anchor="b">
            <a:normAutofit/>
          </a:bodyPr>
          <a:lstStyle>
            <a:lvl1pPr marL="0" indent="0">
              <a:buNone/>
              <a:defRPr sz="2700" b="1"/>
            </a:lvl1pPr>
            <a:lvl2pPr marL="609570" indent="0">
              <a:buNone/>
              <a:defRPr sz="2700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7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1647686"/>
            <a:ext cx="5389033" cy="4286795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100"/>
            </a:lvl4pPr>
            <a:lvl5pPr>
              <a:defRPr sz="19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C4AF0-AB82-6346-890A-EF599C77736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609600" y="5998384"/>
            <a:ext cx="3860800" cy="307761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715" y="268983"/>
            <a:ext cx="3978684" cy="9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5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4639"/>
            <a:ext cx="6901037" cy="826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C4AF0-AB82-6346-890A-EF599C77736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998384"/>
            <a:ext cx="3860800" cy="307761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715" y="268983"/>
            <a:ext cx="3978684" cy="9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5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C4AF0-AB82-6346-890A-EF599C77736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998384"/>
            <a:ext cx="3860800" cy="307761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715" y="268983"/>
            <a:ext cx="3978684" cy="9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3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CE39-295E-972C-9EF6-C1E150DE0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772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5D81B-2853-F168-DB81-C0CD56EE9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909"/>
            </a:lvl1pPr>
            <a:lvl2pPr marL="363636" indent="0" algn="ctr">
              <a:buNone/>
              <a:defRPr sz="1591"/>
            </a:lvl2pPr>
            <a:lvl3pPr marL="727272" indent="0" algn="ctr">
              <a:buNone/>
              <a:defRPr sz="1432"/>
            </a:lvl3pPr>
            <a:lvl4pPr marL="1090908" indent="0" algn="ctr">
              <a:buNone/>
              <a:defRPr sz="1272"/>
            </a:lvl4pPr>
            <a:lvl5pPr marL="1454543" indent="0" algn="ctr">
              <a:buNone/>
              <a:defRPr sz="1272"/>
            </a:lvl5pPr>
            <a:lvl6pPr marL="1818180" indent="0" algn="ctr">
              <a:buNone/>
              <a:defRPr sz="1272"/>
            </a:lvl6pPr>
            <a:lvl7pPr marL="2181816" indent="0" algn="ctr">
              <a:buNone/>
              <a:defRPr sz="1272"/>
            </a:lvl7pPr>
            <a:lvl8pPr marL="2545452" indent="0" algn="ctr">
              <a:buNone/>
              <a:defRPr sz="1272"/>
            </a:lvl8pPr>
            <a:lvl9pPr marL="2909088" indent="0" algn="ctr">
              <a:buNone/>
              <a:defRPr sz="1272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BA36E-B2E9-CB5A-2FC6-463BEBC1C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23/09/22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B75BF-CA58-FA40-FC0C-D136399E6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AC307-A8EC-A8F7-2DBA-C898E17A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5180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7D031-D10F-B7D4-D14A-91DBE995F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27E33-1210-AE7E-450B-DAE179A01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87717-FBEC-CE95-F9A6-D12AC339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23/09/22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61634-99F3-052B-A7EA-6069156E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6DA09-A5B2-FFAE-AB2B-43918721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003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876D2-59D4-1F6F-48AB-D9BD0C66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1" cy="2852737"/>
          </a:xfrm>
        </p:spPr>
        <p:txBody>
          <a:bodyPr anchor="b"/>
          <a:lstStyle>
            <a:lvl1pPr>
              <a:defRPr sz="4772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B224A-B1CD-F2C3-4D0B-1D2E68F61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1" cy="1500187"/>
          </a:xfrm>
        </p:spPr>
        <p:txBody>
          <a:bodyPr/>
          <a:lstStyle>
            <a:lvl1pPr marL="0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1pPr>
            <a:lvl2pPr marL="363636" indent="0">
              <a:buNone/>
              <a:defRPr sz="1591">
                <a:solidFill>
                  <a:schemeClr val="tx1">
                    <a:tint val="75000"/>
                  </a:schemeClr>
                </a:solidFill>
              </a:defRPr>
            </a:lvl2pPr>
            <a:lvl3pPr marL="727272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3pPr>
            <a:lvl4pPr marL="1090908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4pPr>
            <a:lvl5pPr marL="1454543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5pPr>
            <a:lvl6pPr marL="1818180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6pPr>
            <a:lvl7pPr marL="2181816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7pPr>
            <a:lvl8pPr marL="2545452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8pPr>
            <a:lvl9pPr marL="2909088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E9CAA-DC85-416A-6903-0FDECB245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23/09/22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A3CA5-B661-E798-9B5E-D4D49C14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F4527-CC3D-1983-27B6-8B2F65BD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957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9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alphaModFix am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752" y="4133853"/>
            <a:ext cx="5413248" cy="27241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6" y="274639"/>
            <a:ext cx="8457036" cy="826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5629"/>
            <a:ext cx="10972800" cy="4728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77908"/>
            <a:ext cx="5952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DE1C4AF0-AB82-6346-890A-EF599C7773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998384"/>
            <a:ext cx="3860800" cy="307761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US" err="1"/>
              <a:t>dfdf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3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hdr="0" ftr="0" dt="0"/>
  <p:txStyles>
    <p:titleStyle>
      <a:lvl1pPr algn="l" defTabSz="60957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Trebuchet MS" panose="020B0703020202090204" pitchFamily="34" charset="0"/>
          <a:ea typeface="Lato" charset="0"/>
          <a:cs typeface="Lato" charset="0"/>
        </a:defRPr>
      </a:lvl1pPr>
    </p:titleStyle>
    <p:bodyStyle>
      <a:lvl1pPr marL="457177" indent="-457177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rebuchet MS" panose="020B0703020202090204" pitchFamily="34" charset="0"/>
          <a:ea typeface="Lato" charset="0"/>
          <a:cs typeface="Lato" charset="0"/>
        </a:defRPr>
      </a:lvl1pPr>
      <a:lvl2pPr marL="990551" indent="-380982" algn="l" defTabSz="60957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Trebuchet MS" panose="020B0703020202090204" pitchFamily="34" charset="0"/>
          <a:ea typeface="Lato" charset="0"/>
          <a:cs typeface="Lato" charset="0"/>
        </a:defRPr>
      </a:lvl2pPr>
      <a:lvl3pPr marL="1523923" indent="-304784" algn="l" defTabSz="60957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rebuchet MS" panose="020B0703020202090204" pitchFamily="34" charset="0"/>
          <a:ea typeface="Lato" charset="0"/>
          <a:cs typeface="Lato" charset="0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Trebuchet MS" panose="020B0703020202090204" pitchFamily="34" charset="0"/>
          <a:ea typeface="Lato" charset="0"/>
          <a:cs typeface="Lato" charset="0"/>
        </a:defRPr>
      </a:lvl4pPr>
      <a:lvl5pPr marL="2743063" indent="-304784" algn="l" defTabSz="60957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Trebuchet MS" panose="020B0703020202090204" pitchFamily="34" charset="0"/>
          <a:ea typeface="Lato" charset="0"/>
          <a:cs typeface="Lato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4038EA-107F-F9D6-429B-E2F1C65B9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498F5-3254-DEDD-6A61-B4072B4C5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F5345-EA94-B1E9-BD7E-9C39BB8F3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D98D-57C4-4F63-8155-6CF23261028D}" type="datetimeFigureOut">
              <a:rPr lang="en-IN" smtClean="0"/>
              <a:t>23/09/22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FAECD-D834-DBCB-56CB-E13BA5E48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54CEE-EE80-BB1E-1A9B-E7BD2547A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409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727272" rtl="0" eaLnBrk="1" latinLnBrk="0" hangingPunct="1">
        <a:lnSpc>
          <a:spcPct val="90000"/>
        </a:lnSpc>
        <a:spcBef>
          <a:spcPct val="0"/>
        </a:spcBef>
        <a:buNone/>
        <a:defRPr sz="3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18" indent="-181818" algn="l" defTabSz="727272" rtl="0" eaLnBrk="1" latinLnBrk="0" hangingPunct="1">
        <a:lnSpc>
          <a:spcPct val="90000"/>
        </a:lnSpc>
        <a:spcBef>
          <a:spcPts val="795"/>
        </a:spcBef>
        <a:buFont typeface="Arial" panose="020B0604020202020204" pitchFamily="34" charset="0"/>
        <a:buChar char="•"/>
        <a:defRPr sz="2227" kern="1200">
          <a:solidFill>
            <a:schemeClr val="tx1"/>
          </a:solidFill>
          <a:latin typeface="+mn-lt"/>
          <a:ea typeface="+mn-ea"/>
          <a:cs typeface="+mn-cs"/>
        </a:defRPr>
      </a:lvl1pPr>
      <a:lvl2pPr marL="545454" indent="-181818" algn="l" defTabSz="72727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9" kern="1200">
          <a:solidFill>
            <a:schemeClr val="tx1"/>
          </a:solidFill>
          <a:latin typeface="+mn-lt"/>
          <a:ea typeface="+mn-ea"/>
          <a:cs typeface="+mn-cs"/>
        </a:defRPr>
      </a:lvl2pPr>
      <a:lvl3pPr marL="909090" indent="-181818" algn="l" defTabSz="72727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591" kern="1200">
          <a:solidFill>
            <a:schemeClr val="tx1"/>
          </a:solidFill>
          <a:latin typeface="+mn-lt"/>
          <a:ea typeface="+mn-ea"/>
          <a:cs typeface="+mn-cs"/>
        </a:defRPr>
      </a:lvl3pPr>
      <a:lvl4pPr marL="1272726" indent="-181818" algn="l" defTabSz="72727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4pPr>
      <a:lvl5pPr marL="1636362" indent="-181818" algn="l" defTabSz="72727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5pPr>
      <a:lvl6pPr marL="1999998" indent="-181818" algn="l" defTabSz="72727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6pPr>
      <a:lvl7pPr marL="2363634" indent="-181818" algn="l" defTabSz="72727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7pPr>
      <a:lvl8pPr marL="2727270" indent="-181818" algn="l" defTabSz="72727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8pPr>
      <a:lvl9pPr marL="3090906" indent="-181818" algn="l" defTabSz="72727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1pPr>
      <a:lvl2pPr marL="363636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2pPr>
      <a:lvl3pPr marL="727272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3pPr>
      <a:lvl4pPr marL="1090908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4pPr>
      <a:lvl5pPr marL="1454543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5pPr>
      <a:lvl6pPr marL="1818180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6pPr>
      <a:lvl7pPr marL="2181816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7pPr>
      <a:lvl8pPr marL="2545452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8pPr>
      <a:lvl9pPr marL="2909088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4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7966" y="895413"/>
            <a:ext cx="11736070" cy="607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0" i="0">
                <a:solidFill>
                  <a:srgbClr val="001F4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49401" y="2883476"/>
            <a:ext cx="901319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1" i="0">
                <a:solidFill>
                  <a:srgbClr val="FF66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62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63636">
        <a:defRPr>
          <a:latin typeface="+mn-lt"/>
          <a:ea typeface="+mn-ea"/>
          <a:cs typeface="+mn-cs"/>
        </a:defRPr>
      </a:lvl2pPr>
      <a:lvl3pPr marL="727272">
        <a:defRPr>
          <a:latin typeface="+mn-lt"/>
          <a:ea typeface="+mn-ea"/>
          <a:cs typeface="+mn-cs"/>
        </a:defRPr>
      </a:lvl3pPr>
      <a:lvl4pPr marL="1090908">
        <a:defRPr>
          <a:latin typeface="+mn-lt"/>
          <a:ea typeface="+mn-ea"/>
          <a:cs typeface="+mn-cs"/>
        </a:defRPr>
      </a:lvl4pPr>
      <a:lvl5pPr marL="1454543">
        <a:defRPr>
          <a:latin typeface="+mn-lt"/>
          <a:ea typeface="+mn-ea"/>
          <a:cs typeface="+mn-cs"/>
        </a:defRPr>
      </a:lvl5pPr>
      <a:lvl6pPr marL="1818180">
        <a:defRPr>
          <a:latin typeface="+mn-lt"/>
          <a:ea typeface="+mn-ea"/>
          <a:cs typeface="+mn-cs"/>
        </a:defRPr>
      </a:lvl6pPr>
      <a:lvl7pPr marL="2181816">
        <a:defRPr>
          <a:latin typeface="+mn-lt"/>
          <a:ea typeface="+mn-ea"/>
          <a:cs typeface="+mn-cs"/>
        </a:defRPr>
      </a:lvl7pPr>
      <a:lvl8pPr marL="2545452">
        <a:defRPr>
          <a:latin typeface="+mn-lt"/>
          <a:ea typeface="+mn-ea"/>
          <a:cs typeface="+mn-cs"/>
        </a:defRPr>
      </a:lvl8pPr>
      <a:lvl9pPr marL="290908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63636">
        <a:defRPr>
          <a:latin typeface="+mn-lt"/>
          <a:ea typeface="+mn-ea"/>
          <a:cs typeface="+mn-cs"/>
        </a:defRPr>
      </a:lvl2pPr>
      <a:lvl3pPr marL="727272">
        <a:defRPr>
          <a:latin typeface="+mn-lt"/>
          <a:ea typeface="+mn-ea"/>
          <a:cs typeface="+mn-cs"/>
        </a:defRPr>
      </a:lvl3pPr>
      <a:lvl4pPr marL="1090908">
        <a:defRPr>
          <a:latin typeface="+mn-lt"/>
          <a:ea typeface="+mn-ea"/>
          <a:cs typeface="+mn-cs"/>
        </a:defRPr>
      </a:lvl4pPr>
      <a:lvl5pPr marL="1454543">
        <a:defRPr>
          <a:latin typeface="+mn-lt"/>
          <a:ea typeface="+mn-ea"/>
          <a:cs typeface="+mn-cs"/>
        </a:defRPr>
      </a:lvl5pPr>
      <a:lvl6pPr marL="1818180">
        <a:defRPr>
          <a:latin typeface="+mn-lt"/>
          <a:ea typeface="+mn-ea"/>
          <a:cs typeface="+mn-cs"/>
        </a:defRPr>
      </a:lvl6pPr>
      <a:lvl7pPr marL="2181816">
        <a:defRPr>
          <a:latin typeface="+mn-lt"/>
          <a:ea typeface="+mn-ea"/>
          <a:cs typeface="+mn-cs"/>
        </a:defRPr>
      </a:lvl7pPr>
      <a:lvl8pPr marL="2545452">
        <a:defRPr>
          <a:latin typeface="+mn-lt"/>
          <a:ea typeface="+mn-ea"/>
          <a:cs typeface="+mn-cs"/>
        </a:defRPr>
      </a:lvl8pPr>
      <a:lvl9pPr marL="2909088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7"/>
          <p:cNvCxnSpPr/>
          <p:nvPr/>
        </p:nvCxnSpPr>
        <p:spPr>
          <a:xfrm>
            <a:off x="2003012" y="6330346"/>
            <a:ext cx="8538216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Google Shape;11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673501" y="6204265"/>
            <a:ext cx="1157624" cy="367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7"/>
          <p:cNvPicPr preferRelativeResize="0"/>
          <p:nvPr/>
        </p:nvPicPr>
        <p:blipFill rotWithShape="1">
          <a:blip r:embed="rId14">
            <a:alphaModFix/>
          </a:blip>
          <a:srcRect l="81882" r="335" b="75537"/>
          <a:stretch/>
        </p:blipFill>
        <p:spPr>
          <a:xfrm>
            <a:off x="9982200" y="0"/>
            <a:ext cx="2183093" cy="190629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/>
          <p:nvPr/>
        </p:nvSpPr>
        <p:spPr>
          <a:xfrm>
            <a:off x="240488" y="6189996"/>
            <a:ext cx="1828025" cy="258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960" b="0" i="0" u="none" strike="noStrike" cap="none">
                <a:solidFill>
                  <a:srgbClr val="0C0C0C"/>
                </a:solidFill>
                <a:latin typeface="Verdana"/>
                <a:ea typeface="Verdana"/>
                <a:cs typeface="Verdana"/>
                <a:sym typeface="Verdana"/>
              </a:rPr>
              <a:t>WWW.INSPER.EDU.BR</a:t>
            </a:r>
            <a:endParaRPr sz="168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7"/>
          <p:cNvSpPr txBox="1"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body" idx="1"/>
          </p:nvPr>
        </p:nvSpPr>
        <p:spPr>
          <a:xfrm>
            <a:off x="838200" y="1833630"/>
            <a:ext cx="10515600" cy="43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6794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olab.bsg.ox.ac.uk/the-basics/outcomes-based-contractin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mailto:fernandodd1@al.insper.edu.br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mailto:juliana.outesvelarde@bsg.ox.ac.uk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anurag@impact-verse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anurag@impact-verse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anurag@impact-verse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hyperlink" Target="mailto:anurag@impact-verse.com" TargetMode="Externa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anurag@impact-verse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anurag@impact-verse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docs.google.com/document/d/1LmfnGXpp_VH_n29uh9woYjsv4jm30Wzo2xtBuxNi-LM/edit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6C8E9F-7557-6E44-BCF6-3E3487F92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29" y="2458311"/>
            <a:ext cx="10967341" cy="161991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2147"/>
                </a:solidFill>
                <a:latin typeface="Trebuchet MS"/>
              </a:rPr>
              <a:t>2022 Summer Hack and Learn</a:t>
            </a:r>
            <a:br>
              <a:rPr lang="en-US" dirty="0">
                <a:solidFill>
                  <a:srgbClr val="002147"/>
                </a:solidFill>
                <a:latin typeface="Trebuchet MS" panose="020B0703020202090204" pitchFamily="34" charset="0"/>
              </a:rPr>
            </a:br>
            <a:r>
              <a:rPr lang="en-US" sz="3200" dirty="0">
                <a:solidFill>
                  <a:srgbClr val="00629B"/>
                </a:solidFill>
                <a:latin typeface="Trebuchet MS" panose="020B0703020202090204" pitchFamily="34" charset="0"/>
              </a:rPr>
              <a:t>23 September – S</a:t>
            </a:r>
            <a:r>
              <a:rPr lang="en-US" sz="3200" dirty="0">
                <a:solidFill>
                  <a:srgbClr val="00629B"/>
                </a:solidFill>
              </a:rPr>
              <a:t>how and tell</a:t>
            </a:r>
            <a:r>
              <a:rPr lang="en-US" sz="3200" dirty="0">
                <a:solidFill>
                  <a:srgbClr val="00629B"/>
                </a:solidFill>
                <a:latin typeface="Trebuchet MS" panose="020B0703020202090204" pitchFamily="34" charset="0"/>
              </a:rPr>
              <a:t> session</a:t>
            </a:r>
            <a:endParaRPr lang="en-US" sz="3200" dirty="0">
              <a:solidFill>
                <a:srgbClr val="00629B"/>
              </a:solidFill>
              <a:latin typeface="Trebuchet M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476D380-40FA-2346-842A-C1FBFF4BA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4" r="12580" b="24115"/>
          <a:stretch/>
        </p:blipFill>
        <p:spPr bwMode="auto">
          <a:xfrm>
            <a:off x="4030092" y="4078224"/>
            <a:ext cx="3717286" cy="112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424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Outcome metrics tab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E683E4-61C5-7DA0-CF07-FF101F4EB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43" y="1792224"/>
            <a:ext cx="7772400" cy="46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88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What could be improved?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9A84E1F-16A8-7F51-473A-8A36077CC614}"/>
              </a:ext>
            </a:extLst>
          </p:cNvPr>
          <p:cNvSpPr txBox="1">
            <a:spLocks/>
          </p:cNvSpPr>
          <p:nvPr/>
        </p:nvSpPr>
        <p:spPr>
          <a:xfrm>
            <a:off x="1692000" y="1877577"/>
            <a:ext cx="8808000" cy="5212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Caps to the contract vs caps to outcome payments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GB" dirty="0">
              <a:solidFill>
                <a:srgbClr val="002147"/>
              </a:solidFill>
              <a:latin typeface="Trebuchet MS Regular" panose="020B060302020202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Total outcome achievement different from total outcome payment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GB" dirty="0">
              <a:solidFill>
                <a:srgbClr val="002147"/>
              </a:solidFill>
              <a:latin typeface="Trebuchet MS Regular" panose="020B060302020202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Target population at the outcome level might not be useful</a:t>
            </a:r>
          </a:p>
          <a:p>
            <a:pPr algn="ctr"/>
            <a:endParaRPr lang="en-GB" dirty="0">
              <a:solidFill>
                <a:srgbClr val="002147"/>
              </a:solidFill>
              <a:latin typeface="Trebuchet MS Regular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182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What is missing? Cost variables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B1782334-E9B0-ED53-F090-543792AE33B2}"/>
              </a:ext>
            </a:extLst>
          </p:cNvPr>
          <p:cNvSpPr txBox="1">
            <a:spLocks/>
          </p:cNvSpPr>
          <p:nvPr/>
        </p:nvSpPr>
        <p:spPr>
          <a:xfrm>
            <a:off x="682752" y="1524832"/>
            <a:ext cx="10838688" cy="5022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29B"/>
                </a:solidFill>
                <a:latin typeface="Trebuchet MS Regular" panose="020B0603020202020204" pitchFamily="34" charset="0"/>
              </a:rPr>
              <a:t>How much do SIBs cost? How do SIB cost structures differ from other traditional public contracts?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>
              <a:solidFill>
                <a:srgbClr val="002147"/>
              </a:solidFill>
              <a:latin typeface="Trebuchet MS Regular" panose="020B0603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Trebuchet MS Regular" panose="020B0603020202020204" pitchFamily="34" charset="0"/>
              </a:rPr>
              <a:t>What did all of the Design Features and Delivery Pilots cost?  What seemed to work well for each different type of beneficiary group? What didn’t work well? </a:t>
            </a:r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 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>
              <a:solidFill>
                <a:srgbClr val="002147"/>
              </a:solidFill>
              <a:latin typeface="Trebuchet MS Regular" panose="020B0603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  <a:latin typeface="Trebuchet MS Regular" panose="020B0603020202020204" pitchFamily="34" charset="0"/>
              </a:rPr>
              <a:t>What other initiatives have been launched by Government to address a similar social issue? How did they perform and how much did they cost?  </a:t>
            </a:r>
          </a:p>
        </p:txBody>
      </p:sp>
    </p:spTree>
    <p:extLst>
      <p:ext uri="{BB962C8B-B14F-4D97-AF65-F5344CB8AC3E}">
        <p14:creationId xmlns:p14="http://schemas.microsoft.com/office/powerpoint/2010/main" val="3444743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A new tab for the IBD spreadsheet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E2D28-8F44-6050-9275-0691F0BC9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3" y="1743456"/>
            <a:ext cx="7772400" cy="484366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itle 8">
            <a:extLst>
              <a:ext uri="{FF2B5EF4-FFF2-40B4-BE49-F238E27FC236}">
                <a16:creationId xmlns:a16="http://schemas.microsoft.com/office/drawing/2014/main" id="{4FCB3236-AF17-88B9-09CB-289E847A6288}"/>
              </a:ext>
            </a:extLst>
          </p:cNvPr>
          <p:cNvSpPr txBox="1">
            <a:spLocks/>
          </p:cNvSpPr>
          <p:nvPr/>
        </p:nvSpPr>
        <p:spPr>
          <a:xfrm>
            <a:off x="8121163" y="1743456"/>
            <a:ext cx="4199424" cy="2888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algn="ctr"/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This is work in progress!</a:t>
            </a:r>
          </a:p>
        </p:txBody>
      </p:sp>
    </p:spTree>
    <p:extLst>
      <p:ext uri="{BB962C8B-B14F-4D97-AF65-F5344CB8AC3E}">
        <p14:creationId xmlns:p14="http://schemas.microsoft.com/office/powerpoint/2010/main" val="2152332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What we have so far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9E2E4F92-DE8F-8D4C-BE59-1B0BB05D505C}"/>
              </a:ext>
            </a:extLst>
          </p:cNvPr>
          <p:cNvSpPr txBox="1">
            <a:spLocks/>
          </p:cNvSpPr>
          <p:nvPr/>
        </p:nvSpPr>
        <p:spPr>
          <a:xfrm>
            <a:off x="-439105" y="1736587"/>
            <a:ext cx="7070559" cy="3702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algn="ctr"/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Cost looks different for outcome payers and investor/fund managers/providers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267EAB47-6D9A-00AF-5C2F-7393E7CB07EB}"/>
              </a:ext>
            </a:extLst>
          </p:cNvPr>
          <p:cNvSpPr txBox="1">
            <a:spLocks/>
          </p:cNvSpPr>
          <p:nvPr/>
        </p:nvSpPr>
        <p:spPr>
          <a:xfrm>
            <a:off x="6356086" y="1659360"/>
            <a:ext cx="5835914" cy="3702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algn="ctr"/>
            <a:r>
              <a:rPr lang="en-GB" dirty="0">
                <a:solidFill>
                  <a:srgbClr val="7030A0"/>
                </a:solidFill>
                <a:latin typeface="Trebuchet MS Regular" panose="020B0603020202020204" pitchFamily="34" charset="0"/>
              </a:rPr>
              <a:t>Solution -&gt; 2 separate tabs: supply and demand side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3150305E-73E5-53EB-6DB9-22145DDBBF3E}"/>
              </a:ext>
            </a:extLst>
          </p:cNvPr>
          <p:cNvSpPr/>
          <p:nvPr/>
        </p:nvSpPr>
        <p:spPr>
          <a:xfrm>
            <a:off x="6010656" y="3255264"/>
            <a:ext cx="707136" cy="487680"/>
          </a:xfrm>
          <a:prstGeom prst="right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499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Outcome payer’s tab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9E2E4F92-DE8F-8D4C-BE59-1B0BB05D505C}"/>
              </a:ext>
            </a:extLst>
          </p:cNvPr>
          <p:cNvSpPr txBox="1">
            <a:spLocks/>
          </p:cNvSpPr>
          <p:nvPr/>
        </p:nvSpPr>
        <p:spPr>
          <a:xfrm>
            <a:off x="319505" y="2032294"/>
            <a:ext cx="6569396" cy="279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algn="ctr"/>
            <a:endParaRPr lang="en-GB" dirty="0">
              <a:solidFill>
                <a:srgbClr val="002147"/>
              </a:solidFill>
              <a:latin typeface="Trebuchet MS Regular" panose="020B06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0CDEF8-9799-A9D4-855F-CC57DA401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78" y="1581911"/>
            <a:ext cx="7997444" cy="501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55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Investor/fund manager/provider’s tab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9E2E4F92-DE8F-8D4C-BE59-1B0BB05D505C}"/>
              </a:ext>
            </a:extLst>
          </p:cNvPr>
          <p:cNvSpPr txBox="1">
            <a:spLocks/>
          </p:cNvSpPr>
          <p:nvPr/>
        </p:nvSpPr>
        <p:spPr>
          <a:xfrm>
            <a:off x="319505" y="2032294"/>
            <a:ext cx="6569396" cy="279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algn="ctr"/>
            <a:endParaRPr lang="en-GB" dirty="0">
              <a:solidFill>
                <a:srgbClr val="002147"/>
              </a:solidFill>
              <a:latin typeface="Trebuchet MS Regular" panose="020B06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32A2CE-D8E5-C71F-D52B-3C1ECAAFB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14" y="1475232"/>
            <a:ext cx="8658372" cy="521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98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19505" y="1053115"/>
            <a:ext cx="5470711" cy="3772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algn="ctr"/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Exercise: try to match real data to these variables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9E2E4F92-DE8F-8D4C-BE59-1B0BB05D505C}"/>
              </a:ext>
            </a:extLst>
          </p:cNvPr>
          <p:cNvSpPr txBox="1">
            <a:spLocks/>
          </p:cNvSpPr>
          <p:nvPr/>
        </p:nvSpPr>
        <p:spPr>
          <a:xfrm>
            <a:off x="319505" y="2032294"/>
            <a:ext cx="6569396" cy="279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algn="ctr"/>
            <a:endParaRPr lang="en-GB" dirty="0">
              <a:solidFill>
                <a:srgbClr val="002147"/>
              </a:solidFill>
              <a:latin typeface="Trebuchet MS Regular" panose="020B06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956EF-7929-D068-1500-830401C4F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474" y="0"/>
            <a:ext cx="6053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99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Lessons and next steps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9E2E4F92-DE8F-8D4C-BE59-1B0BB05D505C}"/>
              </a:ext>
            </a:extLst>
          </p:cNvPr>
          <p:cNvSpPr txBox="1">
            <a:spLocks/>
          </p:cNvSpPr>
          <p:nvPr/>
        </p:nvSpPr>
        <p:spPr>
          <a:xfrm>
            <a:off x="385304" y="2166406"/>
            <a:ext cx="11421391" cy="279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algn="ctr"/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Some of our variables are ‘ambitious’, it might be better to create broader categories. If stakeholders have granular data, we can add it in ’notes’.</a:t>
            </a:r>
          </a:p>
        </p:txBody>
      </p:sp>
    </p:spTree>
    <p:extLst>
      <p:ext uri="{BB962C8B-B14F-4D97-AF65-F5344CB8AC3E}">
        <p14:creationId xmlns:p14="http://schemas.microsoft.com/office/powerpoint/2010/main" val="13359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Lessons and next steps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9E2E4F92-DE8F-8D4C-BE59-1B0BB05D505C}"/>
              </a:ext>
            </a:extLst>
          </p:cNvPr>
          <p:cNvSpPr txBox="1">
            <a:spLocks/>
          </p:cNvSpPr>
          <p:nvPr/>
        </p:nvSpPr>
        <p:spPr>
          <a:xfrm>
            <a:off x="385304" y="2166405"/>
            <a:ext cx="11421391" cy="4063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algn="ctr"/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Difficult to measure: </a:t>
            </a:r>
          </a:p>
          <a:p>
            <a:pPr algn="ctr"/>
            <a:endParaRPr lang="en-GB" dirty="0">
              <a:solidFill>
                <a:srgbClr val="002147"/>
              </a:solidFill>
              <a:latin typeface="Trebuchet MS Regular" panose="020B060302020202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The cost of renegotiating the terms of the contract (when it happens)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GB" dirty="0">
              <a:solidFill>
                <a:srgbClr val="002147"/>
              </a:solidFill>
              <a:latin typeface="Trebuchet MS Regular" panose="020B060302020202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The cost of ‘continuous improvement’(iterations, adaptations of the service, improvements, etc)</a:t>
            </a:r>
          </a:p>
          <a:p>
            <a:pPr algn="ctr"/>
            <a:endParaRPr lang="en-GB" dirty="0">
              <a:solidFill>
                <a:srgbClr val="002147"/>
              </a:solidFill>
              <a:latin typeface="Trebuchet MS Regular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982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C4AF0-AB82-6346-890A-EF599C777360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560538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234191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Our agenda for today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E94A868-9FEA-FE4C-B88F-83D5DAB7C566}"/>
              </a:ext>
            </a:extLst>
          </p:cNvPr>
          <p:cNvSpPr txBox="1">
            <a:spLocks/>
          </p:cNvSpPr>
          <p:nvPr/>
        </p:nvSpPr>
        <p:spPr>
          <a:xfrm>
            <a:off x="609606" y="202578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77" indent="-457177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  <a:lvl2pPr marL="990551" indent="-380982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2pPr>
            <a:lvl3pPr marL="1523923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4pPr>
            <a:lvl5pPr marL="2743063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/>
                </a:solidFill>
              </a:rPr>
              <a:t>Welcome and introductions</a:t>
            </a:r>
          </a:p>
          <a:p>
            <a:r>
              <a:rPr lang="en-GB" dirty="0">
                <a:solidFill>
                  <a:schemeClr val="tx2"/>
                </a:solidFill>
              </a:rPr>
              <a:t>Summary of our Hack and Learn event</a:t>
            </a:r>
          </a:p>
          <a:p>
            <a:r>
              <a:rPr lang="en-GB" dirty="0">
                <a:solidFill>
                  <a:schemeClr val="tx2"/>
                </a:solidFill>
              </a:rPr>
              <a:t>Challenges outputs, learnings and ideas for the future.</a:t>
            </a:r>
          </a:p>
          <a:p>
            <a:r>
              <a:rPr lang="en-GB" dirty="0">
                <a:solidFill>
                  <a:schemeClr val="tx2"/>
                </a:solidFill>
              </a:rPr>
              <a:t>Feedback from expert panel </a:t>
            </a:r>
          </a:p>
          <a:p>
            <a:r>
              <a:rPr lang="en-GB" dirty="0">
                <a:solidFill>
                  <a:schemeClr val="tx2"/>
                </a:solidFill>
              </a:rPr>
              <a:t>Q&amp;A</a:t>
            </a:r>
          </a:p>
          <a:p>
            <a:r>
              <a:rPr lang="en-GB" dirty="0">
                <a:solidFill>
                  <a:schemeClr val="tx2"/>
                </a:solidFill>
              </a:rPr>
              <a:t>Social event!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/>
              </a:solidFill>
            </a:endParaRPr>
          </a:p>
          <a:p>
            <a:pPr marL="0" indent="0">
              <a:buFont typeface="Arial"/>
              <a:buNone/>
            </a:pP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2E3602-799A-6343-B326-1D955E5745FD}"/>
              </a:ext>
            </a:extLst>
          </p:cNvPr>
          <p:cNvSpPr txBox="1"/>
          <p:nvPr/>
        </p:nvSpPr>
        <p:spPr>
          <a:xfrm>
            <a:off x="8729465" y="1417836"/>
            <a:ext cx="2852929" cy="1217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buClr>
                <a:srgbClr val="0070C0"/>
              </a:buClr>
              <a:buSzPts val="2800"/>
            </a:pPr>
            <a:r>
              <a:rPr lang="en-GB" dirty="0">
                <a:solidFill>
                  <a:srgbClr val="0070C0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The session is being recorded. </a:t>
            </a:r>
            <a:endParaRPr lang="en-GB" dirty="0">
              <a:latin typeface="Trebuchet MS" panose="020B070302020209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ts val="2800"/>
            </a:pPr>
            <a:r>
              <a:rPr lang="en-GB" dirty="0">
                <a:solidFill>
                  <a:srgbClr val="C00000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Please post questions in the chat throughout.</a:t>
            </a:r>
          </a:p>
        </p:txBody>
      </p:sp>
    </p:spTree>
    <p:extLst>
      <p:ext uri="{BB962C8B-B14F-4D97-AF65-F5344CB8AC3E}">
        <p14:creationId xmlns:p14="http://schemas.microsoft.com/office/powerpoint/2010/main" val="1931623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Lessons and next steps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9E2E4F92-DE8F-8D4C-BE59-1B0BB05D505C}"/>
              </a:ext>
            </a:extLst>
          </p:cNvPr>
          <p:cNvSpPr txBox="1">
            <a:spLocks/>
          </p:cNvSpPr>
          <p:nvPr/>
        </p:nvSpPr>
        <p:spPr>
          <a:xfrm>
            <a:off x="385304" y="2166405"/>
            <a:ext cx="11421391" cy="4063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algn="ctr"/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What about Development Impact Bonds? Would this be a good structure to understand the cost of DIBs?</a:t>
            </a:r>
          </a:p>
          <a:p>
            <a:pPr algn="ctr"/>
            <a:endParaRPr lang="en-GB" dirty="0">
              <a:solidFill>
                <a:srgbClr val="002147"/>
              </a:solidFill>
              <a:latin typeface="Trebuchet MS Regular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405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"/>
          <p:cNvSpPr txBox="1">
            <a:spLocks noGrp="1"/>
          </p:cNvSpPr>
          <p:nvPr>
            <p:ph type="subTitle" idx="1"/>
          </p:nvPr>
        </p:nvSpPr>
        <p:spPr>
          <a:xfrm>
            <a:off x="4175760" y="2416714"/>
            <a:ext cx="7268496" cy="20245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9710" tIns="54840" rIns="109710" bIns="54840" anchor="ctr" anchorCtr="0">
            <a:normAutofit/>
          </a:bodyPr>
          <a:lstStyle/>
          <a:p>
            <a:pPr marL="0" indent="0">
              <a:spcBef>
                <a:spcPts val="0"/>
              </a:spcBef>
              <a:buClr>
                <a:srgbClr val="3F3F3F"/>
              </a:buClr>
              <a:buSzPts val="1800"/>
            </a:pPr>
            <a:r>
              <a:rPr lang="en-US" sz="2160" b="0">
                <a:solidFill>
                  <a:srgbClr val="3F3F3F"/>
                </a:solidFill>
              </a:rPr>
              <a:t>INDIGO </a:t>
            </a:r>
            <a:endParaRPr/>
          </a:p>
          <a:p>
            <a:pPr marL="0" indent="0">
              <a:spcBef>
                <a:spcPts val="0"/>
              </a:spcBef>
              <a:buClr>
                <a:srgbClr val="3F3F3F"/>
              </a:buClr>
              <a:buSzPts val="1800"/>
            </a:pPr>
            <a:r>
              <a:rPr lang="en-US" sz="2160" b="0">
                <a:solidFill>
                  <a:srgbClr val="3F3F3F"/>
                </a:solidFill>
              </a:rPr>
              <a:t>Hack and Learn – Show and Tell session</a:t>
            </a:r>
            <a:br>
              <a:rPr lang="en-US" sz="2160" b="0">
                <a:solidFill>
                  <a:srgbClr val="3F3F3F"/>
                </a:solidFill>
              </a:rPr>
            </a:br>
            <a:r>
              <a:rPr lang="en-US" sz="2160">
                <a:solidFill>
                  <a:srgbClr val="3F3F3F"/>
                </a:solidFill>
              </a:rPr>
              <a:t>Building a dashboard of outcomes-based contracts</a:t>
            </a:r>
            <a:endParaRPr/>
          </a:p>
          <a:p>
            <a:pPr marL="0" indent="0">
              <a:spcBef>
                <a:spcPts val="0"/>
              </a:spcBef>
              <a:buClr>
                <a:srgbClr val="3F3F3F"/>
              </a:buClr>
              <a:buSzPts val="1800"/>
            </a:pPr>
            <a:r>
              <a:rPr lang="en-US" sz="2160">
                <a:solidFill>
                  <a:srgbClr val="FF0000"/>
                </a:solidFill>
              </a:rPr>
              <a:t>Challenge #25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83" name="Google Shape;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386" y="2645843"/>
            <a:ext cx="2774603" cy="1772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189" y="2382048"/>
            <a:ext cx="2013889" cy="147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Logotipo&#10;&#10;Descrição gerada automaticamente"/>
          <p:cNvPicPr preferRelativeResize="0"/>
          <p:nvPr/>
        </p:nvPicPr>
        <p:blipFill rotWithShape="1">
          <a:blip r:embed="rId5">
            <a:alphaModFix/>
          </a:blip>
          <a:srcRect l="10108" t="26025" r="14579" b="34665"/>
          <a:stretch/>
        </p:blipFill>
        <p:spPr>
          <a:xfrm>
            <a:off x="627190" y="4010119"/>
            <a:ext cx="2774604" cy="702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1004213" y="441400"/>
            <a:ext cx="9464040" cy="66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Outcomes-based contracting*</a:t>
            </a:r>
            <a:endParaRPr sz="28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9"/>
          <p:cNvSpPr txBox="1"/>
          <p:nvPr/>
        </p:nvSpPr>
        <p:spPr>
          <a:xfrm>
            <a:off x="758579" y="6425869"/>
            <a:ext cx="9021146" cy="33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defTabSz="1097280">
              <a:buClr>
                <a:srgbClr val="000000"/>
              </a:buClr>
              <a:buSzPts val="1200"/>
            </a:pPr>
            <a:r>
              <a:rPr lang="en-US"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*For more information: </a:t>
            </a:r>
            <a:r>
              <a:rPr lang="en-US" sz="1440" u="sng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https://golab.bsg.ox.ac.uk/the-basics/outcomes-based-contracting/</a:t>
            </a:r>
            <a:r>
              <a:rPr lang="en-US"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40" i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9"/>
          <p:cNvSpPr txBox="1"/>
          <p:nvPr/>
        </p:nvSpPr>
        <p:spPr>
          <a:xfrm>
            <a:off x="954183" y="5451119"/>
            <a:ext cx="7267458" cy="33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defTabSz="1097280">
              <a:buClr>
                <a:srgbClr val="000000"/>
              </a:buClr>
              <a:buSzPts val="1200"/>
            </a:pPr>
            <a:r>
              <a:rPr lang="en-US"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Source: Guide to the Assessment of Socio-Environmental Impact (Insper Metricis, 2022).</a:t>
            </a:r>
            <a:endParaRPr sz="1440" i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9"/>
          <p:cNvPicPr preferRelativeResize="0"/>
          <p:nvPr/>
        </p:nvPicPr>
        <p:blipFill rotWithShape="1">
          <a:blip r:embed="rId4">
            <a:alphaModFix/>
          </a:blip>
          <a:srcRect t="21932"/>
          <a:stretch/>
        </p:blipFill>
        <p:spPr>
          <a:xfrm>
            <a:off x="1004213" y="1854680"/>
            <a:ext cx="7538086" cy="333449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/>
          <p:nvPr/>
        </p:nvSpPr>
        <p:spPr>
          <a:xfrm>
            <a:off x="1472808" y="1114910"/>
            <a:ext cx="2090678" cy="73977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 defTabSz="1097280">
              <a:buClr>
                <a:srgbClr val="000000"/>
              </a:buClr>
            </a:pPr>
            <a:endParaRPr sz="16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9"/>
          <p:cNvSpPr txBox="1"/>
          <p:nvPr/>
        </p:nvSpPr>
        <p:spPr>
          <a:xfrm>
            <a:off x="3563486" y="1107687"/>
            <a:ext cx="5486400" cy="62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general, traditional forms of contracting public service pay for inputs or activities.</a:t>
            </a:r>
            <a:endParaRPr sz="16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9"/>
          <p:cNvSpPr/>
          <p:nvPr/>
        </p:nvSpPr>
        <p:spPr>
          <a:xfrm>
            <a:off x="5949043" y="4779334"/>
            <a:ext cx="1979022" cy="671785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B0F0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 defTabSz="1097280">
              <a:buClr>
                <a:srgbClr val="000000"/>
              </a:buClr>
            </a:pPr>
            <a:endParaRPr sz="16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9"/>
          <p:cNvSpPr txBox="1"/>
          <p:nvPr/>
        </p:nvSpPr>
        <p:spPr>
          <a:xfrm>
            <a:off x="7928064" y="4680797"/>
            <a:ext cx="3309754" cy="8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Outcomes-based contracting is a way of linking payments directly to outcomes.</a:t>
            </a:r>
            <a:endParaRPr sz="16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/>
        </p:nvSpPr>
        <p:spPr>
          <a:xfrm>
            <a:off x="1004213" y="441400"/>
            <a:ext cx="9464040" cy="66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The challenge</a:t>
            </a:r>
            <a:endParaRPr sz="28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0329" y="1151164"/>
            <a:ext cx="9111343" cy="4555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/>
        </p:nvSpPr>
        <p:spPr>
          <a:xfrm>
            <a:off x="1004213" y="441400"/>
            <a:ext cx="9464040" cy="66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Guidelines</a:t>
            </a:r>
            <a:endParaRPr sz="28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1"/>
          <p:cNvSpPr txBox="1"/>
          <p:nvPr/>
        </p:nvSpPr>
        <p:spPr>
          <a:xfrm>
            <a:off x="1202771" y="1606732"/>
            <a:ext cx="9464040" cy="3988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defTabSz="1097280">
              <a:buClr>
                <a:srgbClr val="000000"/>
              </a:buClr>
            </a:pPr>
            <a:r>
              <a:rPr lang="en-US" sz="168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List of guiding questions:</a:t>
            </a:r>
            <a:endParaRPr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endParaRPr sz="16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 1. Which countries are most engaged with OBC (Outcome-based-contracts)?</a:t>
            </a:r>
            <a:endParaRPr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endParaRPr sz="16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 2. Which sector/target has the most contracts and where is it most located?</a:t>
            </a:r>
            <a:endParaRPr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endParaRPr sz="16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 3. What is the stage of development of the contracts?</a:t>
            </a:r>
            <a:endParaRPr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endParaRPr sz="16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 4. When was the contract announced?</a:t>
            </a:r>
            <a:endParaRPr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endParaRPr sz="16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 5. What is the average duration of a contract?</a:t>
            </a:r>
            <a:endParaRPr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endParaRPr sz="16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 6. Which are the most frequent models?</a:t>
            </a:r>
            <a:endParaRPr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endParaRPr sz="16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 7. What are the most common SDGs?</a:t>
            </a:r>
            <a:endParaRPr sz="16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/>
        </p:nvSpPr>
        <p:spPr>
          <a:xfrm>
            <a:off x="1004213" y="441400"/>
            <a:ext cx="9464040" cy="66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Location:</a:t>
            </a:r>
            <a:endParaRPr sz="28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8920" y="1074721"/>
            <a:ext cx="7726709" cy="4708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57d7aa9927_2_3"/>
          <p:cNvSpPr txBox="1"/>
          <p:nvPr/>
        </p:nvSpPr>
        <p:spPr>
          <a:xfrm>
            <a:off x="1004213" y="441400"/>
            <a:ext cx="9464040" cy="66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Location:</a:t>
            </a:r>
            <a:endParaRPr sz="28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g157d7aa9927_2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061" y="1043251"/>
            <a:ext cx="9067211" cy="4948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/>
        </p:nvSpPr>
        <p:spPr>
          <a:xfrm>
            <a:off x="1004213" y="441400"/>
            <a:ext cx="9464040" cy="66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Year of announcement:</a:t>
            </a:r>
            <a:endParaRPr sz="28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6286" y="1101645"/>
            <a:ext cx="7199429" cy="4654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/>
        </p:nvSpPr>
        <p:spPr>
          <a:xfrm>
            <a:off x="1004213" y="441400"/>
            <a:ext cx="9464040" cy="66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Duration:</a:t>
            </a:r>
            <a:endParaRPr sz="28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8696" y="1280700"/>
            <a:ext cx="8609851" cy="4476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/>
        </p:nvSpPr>
        <p:spPr>
          <a:xfrm>
            <a:off x="1004213" y="441400"/>
            <a:ext cx="9464040" cy="66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Target:</a:t>
            </a:r>
            <a:endParaRPr sz="28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7526" y="1029390"/>
            <a:ext cx="7412189" cy="5049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1"/>
          <p:cNvSpPr txBox="1"/>
          <p:nvPr/>
        </p:nvSpPr>
        <p:spPr>
          <a:xfrm>
            <a:off x="180365" y="2855026"/>
            <a:ext cx="11928508" cy="390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47"/>
              </a:buClr>
              <a:buSzPts val="2000"/>
              <a:buFont typeface="Arial"/>
              <a:buNone/>
            </a:pPr>
            <a:r>
              <a:rPr lang="en-GB" sz="2000" b="0" i="0" u="none" strike="noStrike" cap="none" dirty="0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1. </a:t>
            </a:r>
            <a:r>
              <a:rPr lang="en-GB" sz="2000" b="1" i="0" u="none" strike="noStrike" cap="none" dirty="0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Kick off session: 7 September 2022</a:t>
            </a:r>
            <a:endParaRPr lang="en-GB" dirty="0">
              <a:latin typeface="Trebuchet MS" panose="020B070302020209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lang="en-GB" sz="2000" b="0" i="0" u="none" strike="noStrike" cap="none" dirty="0">
              <a:solidFill>
                <a:srgbClr val="002047"/>
              </a:solidFill>
              <a:latin typeface="Trebuchet MS" panose="020B070302020209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47"/>
              </a:buClr>
              <a:buSzPts val="2000"/>
              <a:buFont typeface="Arial"/>
              <a:buNone/>
            </a:pPr>
            <a:r>
              <a:rPr lang="en-GB" sz="2000" b="0" i="0" u="none" strike="noStrike" cap="none" dirty="0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HACK HACK HACK -&gt; use your Slack channels.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lang="en-GB" sz="2000" b="0" i="0" u="none" strike="noStrike" cap="none" dirty="0">
              <a:solidFill>
                <a:srgbClr val="002047"/>
              </a:solidFill>
              <a:latin typeface="Trebuchet MS" panose="020B070302020209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47"/>
              </a:buClr>
              <a:buSzPts val="2000"/>
              <a:buFont typeface="Arial"/>
              <a:buNone/>
            </a:pPr>
            <a:r>
              <a:rPr lang="en-GB" sz="2000" b="0" i="0" u="none" strike="noStrike" cap="none" dirty="0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2. </a:t>
            </a:r>
            <a:r>
              <a:rPr lang="en-GB" sz="2000" b="1" i="0" u="none" strike="noStrike" cap="none" dirty="0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Show and tell session: </a:t>
            </a:r>
            <a:r>
              <a:rPr lang="en-GB" sz="2000" b="1" dirty="0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23 September</a:t>
            </a:r>
            <a:r>
              <a:rPr lang="en-GB" sz="2000" b="1" i="0" u="none" strike="noStrike" cap="none" dirty="0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 2022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lang="en-GB" sz="2000" b="0" i="0" u="none" strike="noStrike" cap="none" dirty="0">
              <a:solidFill>
                <a:srgbClr val="002047"/>
              </a:solidFill>
              <a:latin typeface="Trebuchet MS" panose="020B070302020209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47"/>
              </a:buClr>
              <a:buSzPts val="2000"/>
              <a:buFont typeface="Arial"/>
              <a:buNone/>
            </a:pPr>
            <a:r>
              <a:rPr lang="en-GB" sz="2000" b="0" i="0" u="none" strike="noStrike" cap="none" dirty="0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Come and show your results and share your learnings.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47"/>
              </a:buClr>
              <a:buSzPts val="2000"/>
              <a:buFont typeface="Arial"/>
              <a:buNone/>
            </a:pPr>
            <a:endParaRPr lang="en-GB" sz="2000" b="0" i="0" u="none" strike="noStrike" cap="none" dirty="0">
              <a:solidFill>
                <a:srgbClr val="002047"/>
              </a:solidFill>
              <a:latin typeface="Trebuchet MS" panose="020B070302020209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47"/>
              </a:buClr>
              <a:buSzPts val="2000"/>
              <a:buFont typeface="Arial"/>
              <a:buNone/>
            </a:pPr>
            <a:r>
              <a:rPr lang="en-GB" sz="2000" b="0" i="0" u="none" strike="noStrike" cap="none" dirty="0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3. </a:t>
            </a:r>
            <a:r>
              <a:rPr lang="en-GB" sz="2000" b="1" i="0" u="none" strike="noStrike" cap="none" dirty="0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INDIGO Peer learning session: </a:t>
            </a:r>
            <a:r>
              <a:rPr lang="en-GB" sz="2000" b="1" dirty="0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1</a:t>
            </a:r>
            <a:r>
              <a:rPr lang="en-GB" sz="2000" b="1" i="0" u="none" strike="noStrike" cap="none" dirty="0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7 November 2022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lang="en-GB" sz="2000" b="0" i="0" u="none" strike="noStrike" cap="none" dirty="0">
              <a:solidFill>
                <a:srgbClr val="002047"/>
              </a:solidFill>
              <a:latin typeface="Trebuchet MS" panose="020B070302020209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47"/>
              </a:buClr>
              <a:buSzPts val="2000"/>
              <a:buFont typeface="Arial"/>
              <a:buNone/>
            </a:pPr>
            <a:r>
              <a:rPr lang="en-GB" sz="2000" b="0" i="0" u="none" strike="noStrike" cap="none" dirty="0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Presentation of our blog. All invited to contribute ☺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lang="en-GB" sz="2000" b="0" i="0" u="none" strike="noStrike" cap="none" dirty="0">
              <a:solidFill>
                <a:srgbClr val="002047"/>
              </a:solidFill>
              <a:latin typeface="Trebuchet MS" panose="020B070302020209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1"/>
          <p:cNvSpPr/>
          <p:nvPr/>
        </p:nvSpPr>
        <p:spPr>
          <a:xfrm>
            <a:off x="4643252" y="1976252"/>
            <a:ext cx="1757548" cy="1757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0" name="Google Shape;550;p11"/>
          <p:cNvGrpSpPr/>
          <p:nvPr/>
        </p:nvGrpSpPr>
        <p:grpSpPr>
          <a:xfrm>
            <a:off x="1377421" y="1589499"/>
            <a:ext cx="9437158" cy="1020233"/>
            <a:chOff x="4381" y="1487729"/>
            <a:chExt cx="9437158" cy="1020233"/>
          </a:xfrm>
        </p:grpSpPr>
        <p:sp>
          <p:nvSpPr>
            <p:cNvPr id="551" name="Google Shape;551;p11"/>
            <p:cNvSpPr/>
            <p:nvPr/>
          </p:nvSpPr>
          <p:spPr>
            <a:xfrm>
              <a:off x="4381" y="1487729"/>
              <a:ext cx="2550583" cy="1020233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>
                <a:latin typeface="Trebuchet MS" panose="020B0703020202090204" pitchFamily="34" charset="0"/>
              </a:endParaRPr>
            </a:p>
          </p:txBody>
        </p:sp>
        <p:sp>
          <p:nvSpPr>
            <p:cNvPr id="552" name="Google Shape;552;p11"/>
            <p:cNvSpPr txBox="1"/>
            <p:nvPr/>
          </p:nvSpPr>
          <p:spPr>
            <a:xfrm>
              <a:off x="514498" y="1487729"/>
              <a:ext cx="1530350" cy="1020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000" tIns="28000" rIns="28000" bIns="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 b="0" i="0" u="none" strike="noStrike" cap="none">
                  <a:solidFill>
                    <a:schemeClr val="lt1"/>
                  </a:solidFill>
                  <a:latin typeface="Trebuchet MS" panose="020B0703020202090204" pitchFamily="34" charset="0"/>
                  <a:ea typeface="Calibri"/>
                  <a:cs typeface="Calibri"/>
                  <a:sym typeface="Calibri"/>
                </a:rPr>
                <a:t>Kick-off</a:t>
              </a:r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2299906" y="1487729"/>
              <a:ext cx="2550583" cy="1020233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>
                <a:latin typeface="Trebuchet MS" panose="020B0703020202090204" pitchFamily="34" charset="0"/>
              </a:endParaRPr>
            </a:p>
          </p:txBody>
        </p:sp>
        <p:sp>
          <p:nvSpPr>
            <p:cNvPr id="554" name="Google Shape;554;p11"/>
            <p:cNvSpPr txBox="1"/>
            <p:nvPr/>
          </p:nvSpPr>
          <p:spPr>
            <a:xfrm>
              <a:off x="2810023" y="1487729"/>
              <a:ext cx="1530350" cy="1020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000" tIns="28000" rIns="28000" bIns="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 b="0" i="0" u="none" strike="noStrike" cap="none">
                  <a:solidFill>
                    <a:schemeClr val="lt1"/>
                  </a:solidFill>
                  <a:latin typeface="Trebuchet MS" panose="020B0703020202090204" pitchFamily="34" charset="0"/>
                  <a:ea typeface="Calibri"/>
                  <a:cs typeface="Calibri"/>
                  <a:sym typeface="Calibri"/>
                </a:rPr>
                <a:t>Hack, hack, hack</a:t>
              </a:r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4595431" y="1487729"/>
              <a:ext cx="2550583" cy="1020233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>
                <a:latin typeface="Trebuchet MS" panose="020B0703020202090204" pitchFamily="34" charset="0"/>
              </a:endParaRPr>
            </a:p>
          </p:txBody>
        </p:sp>
        <p:sp>
          <p:nvSpPr>
            <p:cNvPr id="556" name="Google Shape;556;p11"/>
            <p:cNvSpPr txBox="1"/>
            <p:nvPr/>
          </p:nvSpPr>
          <p:spPr>
            <a:xfrm>
              <a:off x="5105548" y="1487729"/>
              <a:ext cx="1530350" cy="1020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000" tIns="28000" rIns="28000" bIns="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 b="0" i="0" u="none" strike="noStrike" cap="none">
                  <a:solidFill>
                    <a:schemeClr val="lt1"/>
                  </a:solidFill>
                  <a:latin typeface="Trebuchet MS" panose="020B0703020202090204" pitchFamily="34" charset="0"/>
                  <a:ea typeface="Calibri"/>
                  <a:cs typeface="Calibri"/>
                  <a:sym typeface="Calibri"/>
                </a:rPr>
                <a:t>Show &amp; Tell </a:t>
              </a:r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6890956" y="1487729"/>
              <a:ext cx="2550583" cy="1020233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>
                <a:latin typeface="Trebuchet MS" panose="020B0703020202090204" pitchFamily="34" charset="0"/>
              </a:endParaRPr>
            </a:p>
          </p:txBody>
        </p:sp>
        <p:sp>
          <p:nvSpPr>
            <p:cNvPr id="558" name="Google Shape;558;p11"/>
            <p:cNvSpPr txBox="1"/>
            <p:nvPr/>
          </p:nvSpPr>
          <p:spPr>
            <a:xfrm>
              <a:off x="7401073" y="1487729"/>
              <a:ext cx="1530350" cy="1020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000" tIns="28000" rIns="28000" bIns="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 b="0" i="0" u="none" strike="noStrike" cap="none" dirty="0">
                  <a:solidFill>
                    <a:schemeClr val="lt1"/>
                  </a:solidFill>
                  <a:latin typeface="Trebuchet MS" panose="020B0703020202090204" pitchFamily="34" charset="0"/>
                  <a:ea typeface="Calibri"/>
                  <a:cs typeface="Calibri"/>
                  <a:sym typeface="Calibri"/>
                </a:rPr>
                <a:t>Reflections &amp; </a:t>
              </a:r>
              <a:r>
                <a:rPr lang="en-GB" sz="2100" dirty="0">
                  <a:solidFill>
                    <a:schemeClr val="lt1"/>
                  </a:solidFill>
                  <a:latin typeface="Trebuchet MS" panose="020B0703020202090204" pitchFamily="34" charset="0"/>
                  <a:ea typeface="Calibri"/>
                  <a:cs typeface="Calibri"/>
                  <a:sym typeface="Calibri"/>
                </a:rPr>
                <a:t>Blog</a:t>
              </a:r>
              <a:endParaRPr lang="en-GB" dirty="0">
                <a:latin typeface="Trebuchet MS" panose="020B0703020202090204" pitchFamily="34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75D889-6988-FF41-9085-7C36B7FC674D}"/>
              </a:ext>
            </a:extLst>
          </p:cNvPr>
          <p:cNvCxnSpPr>
            <a:cxnSpLocks/>
          </p:cNvCxnSpPr>
          <p:nvPr/>
        </p:nvCxnSpPr>
        <p:spPr>
          <a:xfrm>
            <a:off x="180365" y="1326347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8">
            <a:extLst>
              <a:ext uri="{FF2B5EF4-FFF2-40B4-BE49-F238E27FC236}">
                <a16:creationId xmlns:a16="http://schemas.microsoft.com/office/drawing/2014/main" id="{7D99C0BB-0A10-B246-A832-14254F9ABEEF}"/>
              </a:ext>
            </a:extLst>
          </p:cNvPr>
          <p:cNvSpPr txBox="1">
            <a:spLocks/>
          </p:cNvSpPr>
          <p:nvPr/>
        </p:nvSpPr>
        <p:spPr>
          <a:xfrm>
            <a:off x="180365" y="0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Hack and Learn phases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/>
        </p:nvSpPr>
        <p:spPr>
          <a:xfrm>
            <a:off x="1004213" y="441400"/>
            <a:ext cx="9464040" cy="66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Stage of development:</a:t>
            </a:r>
            <a:endParaRPr sz="28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1601" y="996840"/>
            <a:ext cx="7544010" cy="519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/>
        </p:nvSpPr>
        <p:spPr>
          <a:xfrm>
            <a:off x="1004213" y="441400"/>
            <a:ext cx="9464040" cy="66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Related SDGs:</a:t>
            </a:r>
            <a:endParaRPr sz="28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0741" y="1107751"/>
            <a:ext cx="7190521" cy="5054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39c670499d_0_7"/>
          <p:cNvSpPr txBox="1"/>
          <p:nvPr/>
        </p:nvSpPr>
        <p:spPr>
          <a:xfrm>
            <a:off x="1004213" y="441400"/>
            <a:ext cx="9464040" cy="66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Investment sector:</a:t>
            </a:r>
            <a:endParaRPr sz="28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g139c670499d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9221" y="990571"/>
            <a:ext cx="7320119" cy="5201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/>
        </p:nvSpPr>
        <p:spPr>
          <a:xfrm>
            <a:off x="1004213" y="441400"/>
            <a:ext cx="9464040" cy="66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Next steps:</a:t>
            </a:r>
            <a:endParaRPr sz="28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9"/>
          <p:cNvSpPr txBox="1"/>
          <p:nvPr/>
        </p:nvSpPr>
        <p:spPr>
          <a:xfrm>
            <a:off x="1202771" y="1606732"/>
            <a:ext cx="9464040" cy="424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marL="342900" indent="-342900" defTabSz="1097280">
              <a:lnSpc>
                <a:spcPct val="200000"/>
              </a:lnSpc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-US" sz="16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Think about other interesting questions to answer with the database</a:t>
            </a:r>
            <a:endParaRPr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97280">
              <a:lnSpc>
                <a:spcPct val="200000"/>
              </a:lnSpc>
              <a:buClr>
                <a:srgbClr val="000000"/>
              </a:buClr>
            </a:pPr>
            <a:endParaRPr sz="16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 defTabSz="1097280">
              <a:lnSpc>
                <a:spcPct val="200000"/>
              </a:lnSpc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-US" sz="16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Discuss in more detail what would be interesting to include in the database</a:t>
            </a:r>
            <a:endParaRPr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236220" defTabSz="1097280">
              <a:lnSpc>
                <a:spcPct val="200000"/>
              </a:lnSpc>
              <a:buClr>
                <a:srgbClr val="000000"/>
              </a:buClr>
              <a:buSzPts val="1400"/>
            </a:pPr>
            <a:endParaRPr sz="16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 defTabSz="1097280">
              <a:lnSpc>
                <a:spcPct val="200000"/>
              </a:lnSpc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-US" sz="16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Include information from other sources to enrich the dashboard view</a:t>
            </a:r>
            <a:endParaRPr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1" defTabSz="1097280">
              <a:lnSpc>
                <a:spcPct val="200000"/>
              </a:lnSpc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* E.g.: Population/GDP by country</a:t>
            </a:r>
            <a:endParaRPr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236220" defTabSz="1097280">
              <a:lnSpc>
                <a:spcPct val="200000"/>
              </a:lnSpc>
              <a:buClr>
                <a:srgbClr val="000000"/>
              </a:buClr>
              <a:buSzPts val="1400"/>
            </a:pPr>
            <a:endParaRPr sz="16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 defTabSz="1097280">
              <a:lnSpc>
                <a:spcPct val="200000"/>
              </a:lnSpc>
              <a:buClr>
                <a:srgbClr val="000000"/>
              </a:buClr>
              <a:buSzPts val="1400"/>
              <a:buFont typeface="Noto Sans Symbols"/>
              <a:buChar char="❑"/>
            </a:pPr>
            <a:r>
              <a:rPr lang="en-US" sz="168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Generate an interesting visualization of the new data included</a:t>
            </a:r>
            <a:endParaRPr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"/>
          <p:cNvSpPr txBox="1"/>
          <p:nvPr/>
        </p:nvSpPr>
        <p:spPr>
          <a:xfrm>
            <a:off x="1620127" y="893183"/>
            <a:ext cx="8956885" cy="156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algn="ctr" defTabSz="1097280">
              <a:lnSpc>
                <a:spcPct val="90000"/>
              </a:lnSpc>
              <a:buClr>
                <a:srgbClr val="C00000"/>
              </a:buClr>
              <a:buSzPts val="2800"/>
            </a:pPr>
            <a:r>
              <a:rPr lang="en-US" sz="336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Thank you!</a:t>
            </a:r>
            <a:endParaRPr sz="168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"/>
          <p:cNvSpPr txBox="1"/>
          <p:nvPr/>
        </p:nvSpPr>
        <p:spPr>
          <a:xfrm>
            <a:off x="3103436" y="2521761"/>
            <a:ext cx="5985128" cy="133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algn="ctr" defTabSz="1097280">
              <a:lnSpc>
                <a:spcPct val="120000"/>
              </a:lnSpc>
              <a:buClr>
                <a:srgbClr val="000000"/>
              </a:buClr>
              <a:buSzPts val="1800"/>
            </a:pPr>
            <a:r>
              <a:rPr lang="en-US" sz="2160" u="sng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jorgenri1@insper.edu.br</a:t>
            </a:r>
            <a:br>
              <a:rPr lang="en-US" sz="216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160" u="sng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juliana.outesvelarde@bsg.ox.ac.uk</a:t>
            </a:r>
            <a:endParaRPr sz="2160" ker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ctr" defTabSz="109728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ts val="1800"/>
            </a:pPr>
            <a:endParaRPr sz="2160" ker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1" name="Google Shape;17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99947" y="6550365"/>
            <a:ext cx="682454" cy="30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8414" y="6144990"/>
            <a:ext cx="1651357" cy="52895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6"/>
          <p:cNvSpPr txBox="1"/>
          <p:nvPr/>
        </p:nvSpPr>
        <p:spPr>
          <a:xfrm>
            <a:off x="2335531" y="6409469"/>
            <a:ext cx="8049006" cy="33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defTabSz="1097280">
              <a:buClr>
                <a:srgbClr val="000000"/>
              </a:buClr>
              <a:buSzPts val="1200"/>
            </a:pPr>
            <a:r>
              <a:rPr lang="en-US" sz="144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INDIGO</a:t>
            </a:r>
            <a:r>
              <a:rPr lang="en-US"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Hack and Learn Summer 2022 – Challenge: </a:t>
            </a:r>
            <a:r>
              <a:rPr lang="en-US" sz="1440" i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Building a dashboard of outcomes-based contracts</a:t>
            </a:r>
            <a:endParaRPr sz="1440" i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71558" y="4229437"/>
            <a:ext cx="3006090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56533" y="3886658"/>
            <a:ext cx="3301406" cy="156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EE038F-8356-EC45-BF93-0F07F03482E5}"/>
              </a:ext>
            </a:extLst>
          </p:cNvPr>
          <p:cNvSpPr txBox="1"/>
          <p:nvPr/>
        </p:nvSpPr>
        <p:spPr>
          <a:xfrm>
            <a:off x="1327743" y="2562148"/>
            <a:ext cx="9536514" cy="2543343"/>
          </a:xfrm>
          <a:prstGeom prst="rect">
            <a:avLst/>
          </a:prstGeom>
          <a:noFill/>
        </p:spPr>
        <p:txBody>
          <a:bodyPr wrap="square" lIns="72726" tIns="36363" rIns="72726" bIns="36363" rtlCol="0" anchor="t">
            <a:spAutoFit/>
          </a:bodyPr>
          <a:lstStyle/>
          <a:p>
            <a:pPr marL="0" marR="0" lvl="0" indent="0" algn="ctr" defTabSz="727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50" b="1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Trebuchet MS"/>
                <a:ea typeface="+mn-ea"/>
                <a:cs typeface="Calibri"/>
              </a:rPr>
              <a:t>Hack and Learn – Challenge #26</a:t>
            </a:r>
            <a:endParaRPr kumimoji="0" lang="en-GB" sz="3250" b="1" i="0" u="none" strike="noStrike" kern="1200" cap="none" spc="0" normalizeH="0" baseline="0" noProof="0">
              <a:ln>
                <a:noFill/>
              </a:ln>
              <a:solidFill>
                <a:srgbClr val="002147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Calibri"/>
            </a:endParaRPr>
          </a:p>
          <a:p>
            <a:pPr marL="0" marR="0" lvl="0" indent="0" algn="ctr" defTabSz="727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02147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727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Outcomes-based approaches to education: Getting the evidence to policymakers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00619B"/>
              </a:solidFill>
              <a:effectLst/>
              <a:uLnTx/>
              <a:uFillTx/>
              <a:latin typeface="Trebuchet MS"/>
              <a:ea typeface="+mn-ea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2432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7F42E6C-7AA0-68FF-763D-33781EEF9DFC}"/>
              </a:ext>
            </a:extLst>
          </p:cNvPr>
          <p:cNvSpPr/>
          <p:nvPr/>
        </p:nvSpPr>
        <p:spPr>
          <a:xfrm>
            <a:off x="1381395" y="1776482"/>
            <a:ext cx="2088108" cy="83251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Search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6693A9E-9B43-C810-F815-9CA04DF70C6E}"/>
              </a:ext>
            </a:extLst>
          </p:cNvPr>
          <p:cNvSpPr/>
          <p:nvPr/>
        </p:nvSpPr>
        <p:spPr>
          <a:xfrm>
            <a:off x="1381395" y="2972724"/>
            <a:ext cx="2088108" cy="83251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Screen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20F9D5-809B-5047-2647-C9948038BAEF}"/>
              </a:ext>
            </a:extLst>
          </p:cNvPr>
          <p:cNvSpPr/>
          <p:nvPr/>
        </p:nvSpPr>
        <p:spPr>
          <a:xfrm>
            <a:off x="473820" y="4102496"/>
            <a:ext cx="3903259" cy="10463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Assess against inclusion criteria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C258243-E4C8-4126-7F5F-65F8B2B4CA83}"/>
              </a:ext>
            </a:extLst>
          </p:cNvPr>
          <p:cNvSpPr/>
          <p:nvPr/>
        </p:nvSpPr>
        <p:spPr>
          <a:xfrm>
            <a:off x="506477" y="5437639"/>
            <a:ext cx="3903259" cy="104632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Extract data and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synthesise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0D812F-AE6D-1B95-C982-206FADC0F7A9}"/>
              </a:ext>
            </a:extLst>
          </p:cNvPr>
          <p:cNvSpPr txBox="1"/>
          <p:nvPr/>
        </p:nvSpPr>
        <p:spPr>
          <a:xfrm>
            <a:off x="3469503" y="1876241"/>
            <a:ext cx="301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&gt;11,000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AD3AA-CA33-3021-A903-84B8A2D3B327}"/>
              </a:ext>
            </a:extLst>
          </p:cNvPr>
          <p:cNvSpPr txBox="1"/>
          <p:nvPr/>
        </p:nvSpPr>
        <p:spPr>
          <a:xfrm>
            <a:off x="5072476" y="4614336"/>
            <a:ext cx="4658709" cy="16466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~300 studies included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43 on education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307 individual contracts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A38678B-97F9-B2EE-0D9F-48854E326DD5}"/>
              </a:ext>
            </a:extLst>
          </p:cNvPr>
          <p:cNvCxnSpPr>
            <a:stCxn id="3" idx="2"/>
            <a:endCxn id="4" idx="0"/>
          </p:cNvCxnSpPr>
          <p:nvPr/>
        </p:nvCxnSpPr>
        <p:spPr>
          <a:xfrm>
            <a:off x="2425449" y="2608996"/>
            <a:ext cx="0" cy="363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2B15B6-D005-427E-2FAB-5B839BD773D0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2425449" y="3805238"/>
            <a:ext cx="1" cy="297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7CD11C9-72C8-7653-2D97-679A64269D02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2425450" y="5148824"/>
            <a:ext cx="32657" cy="288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DEDA75-7236-61B3-07F3-541CE9DD9672}"/>
              </a:ext>
            </a:extLst>
          </p:cNvPr>
          <p:cNvSpPr/>
          <p:nvPr/>
        </p:nvSpPr>
        <p:spPr>
          <a:xfrm>
            <a:off x="4852305" y="5234673"/>
            <a:ext cx="4720960" cy="12260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1" name="Title 8">
            <a:extLst>
              <a:ext uri="{FF2B5EF4-FFF2-40B4-BE49-F238E27FC236}">
                <a16:creationId xmlns:a16="http://schemas.microsoft.com/office/drawing/2014/main" id="{E3832D52-798D-6842-A47A-91BB6731684E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Trebuchet MS Regular" panose="020B0603020202020204" pitchFamily="34" charset="0"/>
                <a:ea typeface="Lato" charset="0"/>
                <a:cs typeface="Lato" charset="0"/>
              </a:rPr>
              <a:t>What was our challenge?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55259C-8AFB-F344-8572-265366C1FEA8}"/>
              </a:ext>
            </a:extLst>
          </p:cNvPr>
          <p:cNvCxnSpPr>
            <a:cxnSpLocks/>
          </p:cNvCxnSpPr>
          <p:nvPr/>
        </p:nvCxnSpPr>
        <p:spPr>
          <a:xfrm>
            <a:off x="348763" y="1399542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E80D1C3C-1F6D-2D4C-8F4C-DBB83839E1C7}"/>
              </a:ext>
            </a:extLst>
          </p:cNvPr>
          <p:cNvSpPr txBox="1">
            <a:spLocks/>
          </p:cNvSpPr>
          <p:nvPr/>
        </p:nvSpPr>
        <p:spPr>
          <a:xfrm>
            <a:off x="7928431" y="2307262"/>
            <a:ext cx="3676239" cy="1646605"/>
          </a:xfrm>
          <a:prstGeom prst="rect">
            <a:avLst/>
          </a:prstGeom>
          <a:solidFill>
            <a:schemeClr val="bg1"/>
          </a:solidFill>
          <a:ln cmpd="dbl">
            <a:solidFill>
              <a:schemeClr val="accent1">
                <a:lumMod val="90000"/>
                <a:lumOff val="10000"/>
              </a:schemeClr>
            </a:solidFill>
          </a:ln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457177" indent="-457177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  <a:lvl2pPr marL="990551" indent="-380982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2pPr>
            <a:lvl3pPr marL="1523923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4pPr>
            <a:lvl5pPr marL="2743063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Lato" charset="0"/>
                <a:cs typeface="Calibri" panose="020F0502020204030204"/>
              </a:rPr>
              <a:t>How to make this information useful and accessible to policymakers and practitioners...</a:t>
            </a:r>
            <a:endParaRPr kumimoji="0" lang="en-GB" sz="3200" b="0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703020202090204" pitchFamily="34" charset="0"/>
              <a:ea typeface="Lato" charset="0"/>
              <a:cs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2B7324-0602-2845-9AD6-42AC4173D07B}"/>
              </a:ext>
            </a:extLst>
          </p:cNvPr>
          <p:cNvSpPr txBox="1"/>
          <p:nvPr/>
        </p:nvSpPr>
        <p:spPr>
          <a:xfrm>
            <a:off x="8221472" y="1658889"/>
            <a:ext cx="301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Our challenge</a:t>
            </a:r>
          </a:p>
        </p:txBody>
      </p:sp>
    </p:spTree>
    <p:extLst>
      <p:ext uri="{BB962C8B-B14F-4D97-AF65-F5344CB8AC3E}">
        <p14:creationId xmlns:p14="http://schemas.microsoft.com/office/powerpoint/2010/main" val="2288285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C4AF0-AB82-6346-890A-EF599C77736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Trebuchet MS Regular" panose="020B0603020202020204" pitchFamily="34" charset="0"/>
                <a:ea typeface="Lato" charset="0"/>
                <a:cs typeface="Lato" charset="0"/>
              </a:rPr>
              <a:t>What did we do? 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449B4157-85CE-C84A-BF7A-F176354C8EE6}"/>
              </a:ext>
            </a:extLst>
          </p:cNvPr>
          <p:cNvSpPr txBox="1">
            <a:spLocks/>
          </p:cNvSpPr>
          <p:nvPr/>
        </p:nvSpPr>
        <p:spPr>
          <a:xfrm>
            <a:off x="818697" y="2607575"/>
            <a:ext cx="5387109" cy="6315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rebuchet MS Regular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rebuchet MS Regular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rebuchet MS Regular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 Regular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 Regular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Trebuchet MS Regular"/>
                <a:ea typeface="+mn-ea"/>
                <a:cs typeface="+mn-cs"/>
              </a:rPr>
              <a:t>Further categorisation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 Regular" panose="020B0603020202020204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Trebuchet MS Regular"/>
                <a:ea typeface="+mn-ea"/>
                <a:cs typeface="+mn-cs"/>
              </a:rPr>
              <a:t>Identify evidence ‘gaps’ to shape future research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 Regular" panose="020B0603020202020204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002147"/>
              </a:solidFill>
              <a:effectLst/>
              <a:uLnTx/>
              <a:uFillTx/>
              <a:latin typeface="Trebuchet MS Regular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E0F21788-2877-9A09-79B4-70A5E2E69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739" y="1568570"/>
            <a:ext cx="4367841" cy="439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687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C4AF0-AB82-6346-890A-EF599C77736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274846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Trebuchet MS Regular"/>
                <a:ea typeface="Lato"/>
                <a:cs typeface="Lato"/>
              </a:rPr>
              <a:t>Further categorisation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7577CFE-296E-F540-AD68-D405E6E94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6525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7205469D-2939-7DDA-2307-EF88EE2D3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344" y="3221966"/>
            <a:ext cx="1995578" cy="198120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C181946-1B3C-E65A-01F3-45B43A71B04F}"/>
              </a:ext>
            </a:extLst>
          </p:cNvPr>
          <p:cNvGraphicFramePr>
            <a:graphicFrameLocks noGrp="1"/>
          </p:cNvGraphicFramePr>
          <p:nvPr/>
        </p:nvGraphicFramePr>
        <p:xfrm>
          <a:off x="388189" y="1440684"/>
          <a:ext cx="8756664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8332">
                  <a:extLst>
                    <a:ext uri="{9D8B030D-6E8A-4147-A177-3AD203B41FA5}">
                      <a16:colId xmlns:a16="http://schemas.microsoft.com/office/drawing/2014/main" val="4260618698"/>
                    </a:ext>
                  </a:extLst>
                </a:gridCol>
                <a:gridCol w="4378332">
                  <a:extLst>
                    <a:ext uri="{9D8B030D-6E8A-4147-A177-3AD203B41FA5}">
                      <a16:colId xmlns:a16="http://schemas.microsoft.com/office/drawing/2014/main" val="11920337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Variable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err="1">
                          <a:effectLst/>
                        </a:rPr>
                        <a:t>Categorisation</a:t>
                      </a:r>
                      <a:endParaRPr lang="en-US" sz="160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287099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err="1">
                          <a:effectLst/>
                        </a:rPr>
                        <a:t>Incentivised</a:t>
                      </a:r>
                      <a:r>
                        <a:rPr lang="en-US" sz="1600">
                          <a:effectLst/>
                        </a:rPr>
                        <a:t> outcome measure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Type of outcome measure</a:t>
                      </a:r>
                    </a:p>
                    <a:p>
                      <a:pPr marL="742950" lvl="1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Short-term</a:t>
                      </a:r>
                    </a:p>
                    <a:p>
                      <a:pPr marL="742950" lvl="1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Medium-term</a:t>
                      </a:r>
                    </a:p>
                    <a:p>
                      <a:pPr marL="742950" lvl="1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Long-term</a:t>
                      </a:r>
                    </a:p>
                    <a:p>
                      <a:pPr marL="742950" lvl="1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Uncertain/No data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Level of outcome measure </a:t>
                      </a:r>
                    </a:p>
                    <a:p>
                      <a:pPr marL="742950" lvl="1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Individual</a:t>
                      </a:r>
                    </a:p>
                    <a:p>
                      <a:pPr marL="742950" lvl="1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System</a:t>
                      </a:r>
                    </a:p>
                    <a:p>
                      <a:pPr marL="742950" lvl="1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Uncertain/No data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934713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Target population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Level of education (ISCED classification) </a:t>
                      </a:r>
                    </a:p>
                    <a:p>
                      <a:pPr marL="742950" lvl="1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Early childhood education</a:t>
                      </a:r>
                    </a:p>
                    <a:p>
                      <a:pPr marL="742950" lvl="1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Primary education</a:t>
                      </a:r>
                    </a:p>
                    <a:p>
                      <a:pPr marL="742950" lvl="1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Lower secondary education</a:t>
                      </a:r>
                    </a:p>
                    <a:p>
                      <a:pPr marL="742950" lvl="1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Upper secondary education</a:t>
                      </a:r>
                    </a:p>
                    <a:p>
                      <a:pPr marL="742950" lvl="1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Post-secondary non-tertiary education</a:t>
                      </a:r>
                    </a:p>
                    <a:p>
                      <a:pPr marL="742950" lvl="1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Short-cycle tertiary education</a:t>
                      </a:r>
                    </a:p>
                    <a:p>
                      <a:pPr marL="742950" lvl="1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Bachelor’s or equivalent</a:t>
                      </a:r>
                    </a:p>
                    <a:p>
                      <a:pPr marL="742950" lvl="1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Master’s or equivalent</a:t>
                      </a:r>
                    </a:p>
                    <a:p>
                      <a:pPr marL="742950" lvl="1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>
                          <a:effectLst/>
                        </a:rPr>
                        <a:t>Doctorate or equivalent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09595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012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28D8E7E-DD4B-224C-8CCC-2282C4B18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3" y="3244334"/>
            <a:ext cx="7578427" cy="30538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C4AF0-AB82-6346-890A-EF599C77736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Trebuchet MS Regular" panose="020B0603020202020204" pitchFamily="34" charset="0"/>
                <a:ea typeface="Lato" charset="0"/>
                <a:cs typeface="Lato" charset="0"/>
              </a:rPr>
              <a:t>Categorisations – screenshot of the spreadsheet</a:t>
            </a:r>
          </a:p>
        </p:txBody>
      </p:sp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66238532-5527-6B49-822E-29EDA10D2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5" y="1705296"/>
            <a:ext cx="6967885" cy="324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0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C4AF0-AB82-6346-890A-EF599C777360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CCC1F52-5D4C-5B48-8B93-47D0DD4A3E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5341784"/>
              </p:ext>
            </p:extLst>
          </p:nvPr>
        </p:nvGraphicFramePr>
        <p:xfrm>
          <a:off x="950495" y="114966"/>
          <a:ext cx="9733547" cy="662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6102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C4AF0-AB82-6346-890A-EF599C77736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Trebuchet MS Regular" panose="020B0603020202020204" pitchFamily="34" charset="0"/>
                <a:ea typeface="Lato" charset="0"/>
                <a:cs typeface="Lato" charset="0"/>
              </a:rPr>
              <a:t>Insights – what we learned from this challenge?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E94A868-9FEA-FE4C-B88F-83D5DAB7C566}"/>
              </a:ext>
            </a:extLst>
          </p:cNvPr>
          <p:cNvSpPr txBox="1">
            <a:spLocks/>
          </p:cNvSpPr>
          <p:nvPr/>
        </p:nvSpPr>
        <p:spPr>
          <a:xfrm>
            <a:off x="445721" y="1735748"/>
            <a:ext cx="11297099" cy="50299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457177" indent="-457177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  <a:lvl2pPr marL="990551" indent="-380982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2pPr>
            <a:lvl3pPr marL="1523923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4pPr>
            <a:lvl5pPr marL="2743063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565" marR="0" lvl="0" indent="-456565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 panose="020B0703020202090204" pitchFamily="34" charset="0"/>
                <a:ea typeface="Lato" charset="0"/>
                <a:cs typeface="Lato" charset="0"/>
              </a:rPr>
              <a:t>Some of the outcome measures fall between two types of outcome measure (e.g., short-term and medium-term)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Lato" charset="0"/>
              <a:cs typeface="Lato" charset="0"/>
            </a:endParaRPr>
          </a:p>
          <a:p>
            <a:pPr marL="456565" marR="0" lvl="0" indent="-456565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 panose="020B0703020202090204" pitchFamily="34" charset="0"/>
                <a:ea typeface="Lato" charset="0"/>
                <a:cs typeface="Lato" charset="0"/>
              </a:rPr>
              <a:t>Since there is no formal definition of short/medium/long term outcome, the insights gathered from this challenge could perhaps be used to form the basis of more formal framework</a:t>
            </a:r>
          </a:p>
          <a:p>
            <a:pPr marL="456565" marR="0" lvl="0" indent="-456565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/>
                <a:ea typeface="Lato"/>
                <a:cs typeface="Lato"/>
              </a:rPr>
              <a:t>Some further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/>
                <a:ea typeface="Lato"/>
                <a:cs typeface="Lato"/>
              </a:rPr>
              <a:t>categorisations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/>
                <a:ea typeface="Lato"/>
                <a:cs typeface="Lato"/>
              </a:rPr>
              <a:t> suggested by HaL participants</a:t>
            </a:r>
          </a:p>
          <a:p>
            <a:pPr marL="989965" marR="0" lvl="1" indent="-380365" algn="l" defTabSz="609570" rtl="0" eaLnBrk="1" fontAlgn="base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Lato" charset="0"/>
                <a:cs typeface="Lato" charset="0"/>
              </a:rPr>
              <a:t>Name and contact details of the corresponding author </a:t>
            </a:r>
          </a:p>
          <a:p>
            <a:pPr marL="989965" marR="0" lvl="1" indent="-380365" algn="l" defTabSz="609570" rtl="0" eaLnBrk="1" fontAlgn="base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Lato" charset="0"/>
                <a:cs typeface="Lato" charset="0"/>
              </a:rPr>
              <a:t>Information on whether the paper is open access </a:t>
            </a:r>
          </a:p>
          <a:p>
            <a:pPr marL="989965" marR="0" lvl="1" indent="-380365" algn="l" defTabSz="609570" rtl="0" eaLnBrk="1" fontAlgn="base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Lato" charset="0"/>
                <a:cs typeface="Lato" charset="0"/>
              </a:rPr>
              <a:t>Degree of service users’ involvement in the SOC work or in the research </a:t>
            </a:r>
          </a:p>
          <a:p>
            <a:pPr marL="989965" marR="0" lvl="1" indent="-380365" algn="l" defTabSz="609570" rtl="0" eaLnBrk="1" fontAlgn="base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Lato"/>
                <a:cs typeface="Lato"/>
              </a:rPr>
              <a:t>Overall message/headline </a:t>
            </a:r>
          </a:p>
          <a:p>
            <a:pPr marL="989965" marR="0" lvl="1" indent="-380365" algn="l" defTabSz="60957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Lato"/>
                <a:cs typeface="Lato"/>
              </a:rPr>
              <a:t>Corresponding INDIGO ID for the SOC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703020202090204" pitchFamily="34" charset="0"/>
              <a:ea typeface="Lato" charset="0"/>
              <a:cs typeface="Lato" charset="0"/>
            </a:endParaRPr>
          </a:p>
          <a:p>
            <a:pPr marL="989965" marR="0" lvl="1" indent="-380365" algn="l" defTabSz="60957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Lato" charset="0"/>
                <a:cs typeface="Lato" charset="0"/>
              </a:rPr>
              <a:t>Grouping the outcomes into clusters such as attendance, attainment, work with wider family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rebuchet MS" panose="020B0703020202090204" pitchFamily="34" charset="0"/>
              <a:ea typeface="Lato" charset="0"/>
              <a:cs typeface="Lato" charset="0"/>
            </a:endParaRPr>
          </a:p>
          <a:p>
            <a:pPr marL="989965" marR="0" lvl="1" indent="-380365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rebuchet MS" panose="020B0703020202090204" pitchFamily="34" charset="0"/>
              <a:ea typeface="Lato" charset="0"/>
              <a:cs typeface="Lato" charset="0"/>
            </a:endParaRPr>
          </a:p>
          <a:p>
            <a:pPr marL="989965" marR="0" lvl="1" indent="-380365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rebuchet MS" panose="020B0703020202090204" pitchFamily="34" charset="0"/>
              <a:ea typeface="Lato" charset="0"/>
              <a:cs typeface="Lato" charset="0"/>
            </a:endParaRPr>
          </a:p>
          <a:p>
            <a:pPr marL="456565" marR="0" lvl="0" indent="-456565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rebuchet MS" panose="020B0703020202090204" pitchFamily="34" charset="0"/>
              <a:ea typeface="Lato" charset="0"/>
              <a:cs typeface="Lato" charset="0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rebuchet MS" panose="020B0703020202090204" pitchFamily="34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65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C4AF0-AB82-6346-890A-EF599C77736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Trebuchet MS Regular"/>
                <a:ea typeface="Lato"/>
                <a:cs typeface="Lato"/>
              </a:rPr>
              <a:t>Missing Data Analysis and Visualisation</a:t>
            </a:r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AE8FBBA6-F760-654E-A2DF-CEA3EE0F2BB7}"/>
              </a:ext>
            </a:extLst>
          </p:cNvPr>
          <p:cNvSpPr txBox="1">
            <a:spLocks/>
          </p:cNvSpPr>
          <p:nvPr/>
        </p:nvSpPr>
        <p:spPr>
          <a:xfrm>
            <a:off x="2560721" y="1797804"/>
            <a:ext cx="7070558" cy="1065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rebuchet MS Regular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rebuchet MS Regular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rebuchet MS Regular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 Regular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 Regular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Trebuchet MS Regular" panose="020B0603020202020204" pitchFamily="34" charset="0"/>
                <a:ea typeface="+mn-ea"/>
                <a:cs typeface="+mn-cs"/>
              </a:rPr>
              <a:t>Missing Data as Data to inform about the evidence gaps to shape future research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0A2BF2E-0037-084B-B4C7-1DE4A70A634F}"/>
              </a:ext>
            </a:extLst>
          </p:cNvPr>
          <p:cNvGraphicFramePr/>
          <p:nvPr/>
        </p:nvGraphicFramePr>
        <p:xfrm>
          <a:off x="479184" y="1399177"/>
          <a:ext cx="11233631" cy="5947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9110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C4AF0-AB82-6346-890A-EF599C77736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Trebuchet MS Regular" panose="020B0603020202020204" pitchFamily="34" charset="0"/>
                <a:ea typeface="Lato" charset="0"/>
                <a:cs typeface="Lato" charset="0"/>
              </a:rPr>
              <a:t>Changes/Variations</a:t>
            </a:r>
          </a:p>
        </p:txBody>
      </p:sp>
      <p:pic>
        <p:nvPicPr>
          <p:cNvPr id="3" name="Picture 2" descr="Bar chart&#10;&#10;Description automatically generated">
            <a:extLst>
              <a:ext uri="{FF2B5EF4-FFF2-40B4-BE49-F238E27FC236}">
                <a16:creationId xmlns:a16="http://schemas.microsoft.com/office/drawing/2014/main" id="{F8329ECB-5EBC-7A42-B2C6-7F515AFE82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0"/>
          <a:stretch/>
        </p:blipFill>
        <p:spPr>
          <a:xfrm>
            <a:off x="552008" y="2082805"/>
            <a:ext cx="11087983" cy="33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87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C4AF0-AB82-6346-890A-EF599C77736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Trebuchet MS Regular" panose="020B0603020202020204" pitchFamily="34" charset="0"/>
                <a:ea typeface="Lato" charset="0"/>
                <a:cs typeface="Lato" charset="0"/>
              </a:rPr>
              <a:t>Costs and Resources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C055BE64-C701-574F-84EC-0D09AB1C8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4" y="2009928"/>
            <a:ext cx="10698902" cy="320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75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C4AF0-AB82-6346-890A-EF599C77736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Lato" charset="0"/>
                <a:cs typeface="Lato" charset="0"/>
              </a:rPr>
              <a:t>Ecosystem/System Strengthening  Effects 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5A12DE-E3FB-7548-8BEA-C9165293F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2" y="2015816"/>
            <a:ext cx="11010122" cy="31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874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C4AF0-AB82-6346-890A-EF599C77736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Lato" charset="0"/>
                <a:cs typeface="Lato" charset="0"/>
              </a:rPr>
              <a:t>Scalability and Sustainability of SOC 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B1978369-849E-284E-B12D-2A1E10BB4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3" y="2036035"/>
            <a:ext cx="11407808" cy="315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57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C4AF0-AB82-6346-890A-EF599C77736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Trebuchet MS Regular" panose="020B0603020202020204" pitchFamily="34" charset="0"/>
                <a:ea typeface="Lato" charset="0"/>
                <a:cs typeface="Lato" charset="0"/>
              </a:rPr>
              <a:t>Insights – A Practitioner’s Perspective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E94A868-9FEA-FE4C-B88F-83D5DAB7C566}"/>
              </a:ext>
            </a:extLst>
          </p:cNvPr>
          <p:cNvSpPr txBox="1">
            <a:spLocks/>
          </p:cNvSpPr>
          <p:nvPr/>
        </p:nvSpPr>
        <p:spPr>
          <a:xfrm>
            <a:off x="445721" y="1735749"/>
            <a:ext cx="112970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77" indent="-457177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  <a:lvl2pPr marL="990551" indent="-380982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2pPr>
            <a:lvl3pPr marL="1523923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4pPr>
            <a:lvl5pPr marL="2743063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7" marR="0" lvl="0" indent="-457177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 panose="020B0703020202090204" pitchFamily="34" charset="0"/>
                <a:ea typeface="Lato" charset="0"/>
                <a:cs typeface="Lato" charset="0"/>
              </a:rPr>
              <a:t>There is a </a:t>
            </a:r>
            <a:r>
              <a:rPr lang="en-GB" dirty="0">
                <a:solidFill>
                  <a:srgbClr val="1F497D"/>
                </a:solidFill>
              </a:rPr>
              <a:t>higher percentage of absent (missing data) for the four themes selected to be analysed</a:t>
            </a:r>
          </a:p>
          <a:p>
            <a:pPr marL="457177" marR="0" lvl="0" indent="-457177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 panose="020B0703020202090204" pitchFamily="34" charset="0"/>
                <a:ea typeface="Lato" charset="0"/>
                <a:cs typeface="Lato" charset="0"/>
              </a:rPr>
              <a:t>Data visualisation of systematic review data allows the insights accessible for practitioners when they are busy</a:t>
            </a:r>
          </a:p>
          <a:p>
            <a:pPr marL="457177" marR="0" lvl="0" indent="-457177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 panose="020B0703020202090204" pitchFamily="34" charset="0"/>
                <a:ea typeface="Lato" charset="0"/>
                <a:cs typeface="Lato" charset="0"/>
              </a:rPr>
              <a:t>Also, the visualisation allows them to make a good quantitative case for OBCs</a:t>
            </a:r>
          </a:p>
          <a:p>
            <a:pPr marL="457177" marR="0" lvl="0" indent="-457177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 panose="020B0703020202090204" pitchFamily="34" charset="0"/>
                <a:ea typeface="Lato" charset="0"/>
                <a:cs typeface="Lato" charset="0"/>
              </a:rPr>
              <a:t>These visualisations can be a useful tool for different sectors beyond education</a:t>
            </a:r>
          </a:p>
        </p:txBody>
      </p:sp>
    </p:spTree>
    <p:extLst>
      <p:ext uri="{BB962C8B-B14F-4D97-AF65-F5344CB8AC3E}">
        <p14:creationId xmlns:p14="http://schemas.microsoft.com/office/powerpoint/2010/main" val="2148878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E5CDD-25D7-C047-B299-88CF03BC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C4AF0-AB82-6346-890A-EF599C77736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15E528-4396-6E4C-8D5B-1369FFC27A24}"/>
              </a:ext>
            </a:extLst>
          </p:cNvPr>
          <p:cNvSpPr txBox="1"/>
          <p:nvPr/>
        </p:nvSpPr>
        <p:spPr>
          <a:xfrm>
            <a:off x="1816768" y="2459504"/>
            <a:ext cx="8558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HAPPY TO HEAR YOUR QUESTIONS AND FEEDBACK</a:t>
            </a:r>
          </a:p>
        </p:txBody>
      </p:sp>
    </p:spTree>
    <p:extLst>
      <p:ext uri="{BB962C8B-B14F-4D97-AF65-F5344CB8AC3E}">
        <p14:creationId xmlns:p14="http://schemas.microsoft.com/office/powerpoint/2010/main" val="440635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4B791-5D74-7C41-ABF6-6FE5E554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30" y="637308"/>
            <a:ext cx="7455342" cy="17274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58B681-86D6-D140-A23B-84BB547B17CD}"/>
              </a:ext>
            </a:extLst>
          </p:cNvPr>
          <p:cNvSpPr txBox="1"/>
          <p:nvPr/>
        </p:nvSpPr>
        <p:spPr>
          <a:xfrm>
            <a:off x="1328028" y="2779064"/>
            <a:ext cx="9536514" cy="2585021"/>
          </a:xfrm>
          <a:prstGeom prst="rect">
            <a:avLst/>
          </a:prstGeom>
          <a:noFill/>
        </p:spPr>
        <p:txBody>
          <a:bodyPr wrap="square" lIns="72726" tIns="36363" rIns="72726" bIns="36363" rtlCol="0" anchor="t">
            <a:spAutoFit/>
          </a:bodyPr>
          <a:lstStyle/>
          <a:p>
            <a:pPr algn="ctr" defTabSz="727272">
              <a:defRPr/>
            </a:pPr>
            <a:r>
              <a:rPr lang="en-GB" sz="3264" b="1" dirty="0">
                <a:solidFill>
                  <a:srgbClr val="002047"/>
                </a:solidFill>
                <a:latin typeface="Trebuchet MS" panose="020B0603020202020204" pitchFamily="34" charset="0"/>
                <a:cs typeface="Calibri"/>
              </a:rPr>
              <a:t>Hack and Learn – Challenge #27</a:t>
            </a:r>
            <a:br>
              <a:rPr lang="en-GB" sz="3264" b="1" dirty="0">
                <a:solidFill>
                  <a:srgbClr val="002047"/>
                </a:solidFill>
                <a:latin typeface="Trebuchet MS" panose="020B0603020202020204" pitchFamily="34" charset="0"/>
                <a:cs typeface="Calibri"/>
              </a:rPr>
            </a:br>
            <a:endParaRPr lang="en-GB" sz="3264" b="1" dirty="0">
              <a:solidFill>
                <a:srgbClr val="002047"/>
              </a:solidFill>
              <a:latin typeface="Trebuchet MS" panose="020B0603020202020204" pitchFamily="34" charset="0"/>
            </a:endParaRPr>
          </a:p>
          <a:p>
            <a:pPr algn="ctr" defTabSz="727272">
              <a:defRPr/>
            </a:pPr>
            <a:r>
              <a:rPr lang="en-US" sz="3264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Making structuring of impact bonds – simple, easy and quick!</a:t>
            </a:r>
            <a:br>
              <a:rPr lang="en-US" sz="3264" b="1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</a:br>
            <a:endParaRPr lang="en-GB" sz="3264" dirty="0">
              <a:solidFill>
                <a:srgbClr val="0061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3D16E5-4A3C-C433-BCDA-9C5EFC58D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090" b="51879"/>
          <a:stretch/>
        </p:blipFill>
        <p:spPr>
          <a:xfrm>
            <a:off x="9758207" y="6192929"/>
            <a:ext cx="1106335" cy="589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C92E6-17CA-F797-F735-9F606A7C5E45}"/>
              </a:ext>
            </a:extLst>
          </p:cNvPr>
          <p:cNvSpPr txBox="1"/>
          <p:nvPr/>
        </p:nvSpPr>
        <p:spPr>
          <a:xfrm>
            <a:off x="1275803" y="6268067"/>
            <a:ext cx="5051598" cy="496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01" defTabSz="727272">
              <a:spcBef>
                <a:spcPts val="80"/>
              </a:spcBef>
            </a:pPr>
            <a:r>
              <a:rPr lang="en-IN" sz="1270" u="sng" spc="-4" dirty="0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anurag@impact-verse.com</a:t>
            </a:r>
            <a:endParaRPr lang="en-IN" sz="1270" u="sng" spc="-4" dirty="0">
              <a:solidFill>
                <a:srgbClr val="4472C4">
                  <a:lumMod val="75000"/>
                </a:srgbClr>
              </a:solidFill>
              <a:latin typeface="Trebuchet MS"/>
              <a:cs typeface="Trebuchet MS"/>
            </a:endParaRPr>
          </a:p>
          <a:p>
            <a:pPr marL="10101" defTabSz="727272">
              <a:spcBef>
                <a:spcPts val="80"/>
              </a:spcBef>
            </a:pPr>
            <a:r>
              <a:rPr lang="en-IN" sz="1270" u="sng" spc="-4" dirty="0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</a:rPr>
              <a:t>ishani@impact-verse.com</a:t>
            </a:r>
          </a:p>
        </p:txBody>
      </p:sp>
    </p:spTree>
    <p:extLst>
      <p:ext uri="{BB962C8B-B14F-4D97-AF65-F5344CB8AC3E}">
        <p14:creationId xmlns:p14="http://schemas.microsoft.com/office/powerpoint/2010/main" val="12282896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4B791-5D74-7C41-ABF6-6FE5E554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291" y="351410"/>
            <a:ext cx="1787831" cy="4142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58B681-86D6-D140-A23B-84BB547B17CD}"/>
              </a:ext>
            </a:extLst>
          </p:cNvPr>
          <p:cNvSpPr txBox="1"/>
          <p:nvPr/>
        </p:nvSpPr>
        <p:spPr>
          <a:xfrm>
            <a:off x="1348614" y="1173228"/>
            <a:ext cx="9435508" cy="4762412"/>
          </a:xfrm>
          <a:prstGeom prst="rect">
            <a:avLst/>
          </a:prstGeom>
          <a:noFill/>
        </p:spPr>
        <p:txBody>
          <a:bodyPr wrap="square" lIns="72726" tIns="36363" rIns="72726" bIns="36363" rtlCol="0" anchor="t">
            <a:spAutoFit/>
          </a:bodyPr>
          <a:lstStyle/>
          <a:p>
            <a:pPr marL="518236" indent="-518236" defTabSz="727272">
              <a:buFont typeface="Arial" panose="020B0604020202020204" pitchFamily="34" charset="0"/>
              <a:buChar char="•"/>
              <a:defRPr/>
            </a:pPr>
            <a:r>
              <a:rPr lang="en-US" sz="2539" dirty="0" err="1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Impactverse</a:t>
            </a:r>
            <a:r>
              <a:rPr lang="en-US" sz="2539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 is a social enterprise working on capability building of small non-profits in India</a:t>
            </a:r>
          </a:p>
          <a:p>
            <a:pPr marL="518236" indent="-518236" defTabSz="727272">
              <a:buFont typeface="Arial" panose="020B0604020202020204" pitchFamily="34" charset="0"/>
              <a:buChar char="•"/>
              <a:defRPr/>
            </a:pPr>
            <a:endParaRPr lang="en-US" sz="2539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marL="518236" indent="-518236" defTabSz="727272">
              <a:buFont typeface="Arial" panose="020B0604020202020204" pitchFamily="34" charset="0"/>
              <a:buChar char="•"/>
              <a:defRPr/>
            </a:pPr>
            <a:r>
              <a:rPr lang="en-US" sz="2539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Many small non-profits do not have access to commercial capital, but they are creating meaningful local outcomes that make them eligible for outcome-based contracts</a:t>
            </a:r>
          </a:p>
          <a:p>
            <a:pPr marL="518236" indent="-518236" defTabSz="727272">
              <a:buFont typeface="Arial" panose="020B0604020202020204" pitchFamily="34" charset="0"/>
              <a:buChar char="•"/>
              <a:defRPr/>
            </a:pPr>
            <a:endParaRPr lang="en-US" sz="2539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marL="518236" indent="-518236" defTabSz="727272">
              <a:buFont typeface="Arial" panose="020B0604020202020204" pitchFamily="34" charset="0"/>
              <a:buChar char="•"/>
              <a:defRPr/>
            </a:pPr>
            <a:r>
              <a:rPr lang="en-US" sz="2539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But outcome-based contracts like impact bonds are expensive, time consuming and complex to structure</a:t>
            </a:r>
          </a:p>
          <a:p>
            <a:pPr marL="518236" indent="-518236" defTabSz="727272">
              <a:buFont typeface="Arial" panose="020B0604020202020204" pitchFamily="34" charset="0"/>
              <a:buChar char="•"/>
              <a:defRPr/>
            </a:pPr>
            <a:endParaRPr lang="en-US" sz="2539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defTabSz="727272">
              <a:defRPr/>
            </a:pPr>
            <a:r>
              <a:rPr lang="en-US" sz="2539" b="1" u="sng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Challenge goal:</a:t>
            </a:r>
            <a:r>
              <a:rPr lang="en-US" sz="2539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 To make impact bond structuring easy &amp; simple for commissioners; by creating simple step-by-step workflow</a:t>
            </a:r>
            <a:endParaRPr lang="en-GB" sz="2539" dirty="0">
              <a:solidFill>
                <a:srgbClr val="00619B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D33BB-6507-2B57-F6A4-AD7BA13BBBE7}"/>
              </a:ext>
            </a:extLst>
          </p:cNvPr>
          <p:cNvSpPr txBox="1"/>
          <p:nvPr/>
        </p:nvSpPr>
        <p:spPr>
          <a:xfrm>
            <a:off x="1348614" y="265491"/>
            <a:ext cx="7027628" cy="59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178"/>
            <a:r>
              <a:rPr lang="en-GB" sz="3264" b="1" dirty="0">
                <a:solidFill>
                  <a:srgbClr val="002047"/>
                </a:solidFill>
                <a:latin typeface="Trebuchet MS" panose="020B0603020202020204" pitchFamily="34" charset="0"/>
                <a:cs typeface="Calibri"/>
              </a:rPr>
              <a:t>About </a:t>
            </a:r>
            <a:r>
              <a:rPr lang="en-GB" sz="3264" b="1" dirty="0" err="1">
                <a:solidFill>
                  <a:srgbClr val="002047"/>
                </a:solidFill>
                <a:latin typeface="Trebuchet MS" panose="020B0603020202020204" pitchFamily="34" charset="0"/>
                <a:cs typeface="Calibri"/>
              </a:rPr>
              <a:t>impactverse</a:t>
            </a:r>
            <a:r>
              <a:rPr lang="en-GB" sz="3264" b="1" dirty="0">
                <a:solidFill>
                  <a:srgbClr val="002047"/>
                </a:solidFill>
                <a:latin typeface="Trebuchet MS" panose="020B0603020202020204" pitchFamily="34" charset="0"/>
                <a:cs typeface="Calibri"/>
              </a:rPr>
              <a:t> &amp; goal</a:t>
            </a:r>
            <a:endParaRPr lang="en-IN" sz="3264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B16110-D502-7452-552B-DEB917C0B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090" b="51879"/>
          <a:stretch/>
        </p:blipFill>
        <p:spPr>
          <a:xfrm>
            <a:off x="9758207" y="6192929"/>
            <a:ext cx="1106335" cy="5899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994D5A-0CAC-EFF2-E401-A3E33811DC3B}"/>
              </a:ext>
            </a:extLst>
          </p:cNvPr>
          <p:cNvSpPr txBox="1"/>
          <p:nvPr/>
        </p:nvSpPr>
        <p:spPr>
          <a:xfrm>
            <a:off x="1275803" y="6268067"/>
            <a:ext cx="5051598" cy="496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01" defTabSz="727272">
              <a:spcBef>
                <a:spcPts val="80"/>
              </a:spcBef>
            </a:pPr>
            <a:r>
              <a:rPr lang="en-IN" sz="1270" u="sng" spc="-4" dirty="0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anurag@impact-verse.com</a:t>
            </a:r>
            <a:endParaRPr lang="en-IN" sz="1270" u="sng" spc="-4" dirty="0">
              <a:solidFill>
                <a:srgbClr val="4472C4">
                  <a:lumMod val="75000"/>
                </a:srgbClr>
              </a:solidFill>
              <a:latin typeface="Trebuchet MS"/>
              <a:cs typeface="Trebuchet MS"/>
            </a:endParaRPr>
          </a:p>
          <a:p>
            <a:pPr marL="10101" defTabSz="727272">
              <a:spcBef>
                <a:spcPts val="80"/>
              </a:spcBef>
            </a:pPr>
            <a:r>
              <a:rPr lang="en-IN" sz="1270" u="sng" spc="-4" dirty="0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</a:rPr>
              <a:t>ishani@impact-verse.com</a:t>
            </a:r>
          </a:p>
        </p:txBody>
      </p:sp>
    </p:spTree>
    <p:extLst>
      <p:ext uri="{BB962C8B-B14F-4D97-AF65-F5344CB8AC3E}">
        <p14:creationId xmlns:p14="http://schemas.microsoft.com/office/powerpoint/2010/main" val="1088877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214651" y="117478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244623"/>
            <a:ext cx="7295050" cy="810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Our Slack channels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C0D362-4FBD-4B5F-3ED8-D690520A7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51" y="1461830"/>
            <a:ext cx="6128475" cy="3272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416F42-D880-A192-26DB-44371AF15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73" y="1977466"/>
            <a:ext cx="6128476" cy="3272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5A9A8E-B516-A1E4-E205-440F04EBD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65" y="2903963"/>
            <a:ext cx="6127906" cy="3272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987BC2-1B19-9F59-FB0E-9B7B3632F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04" y="3560572"/>
            <a:ext cx="6059020" cy="3272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8704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4B791-5D74-7C41-ABF6-6FE5E554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291" y="351410"/>
            <a:ext cx="1787831" cy="4142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58B681-86D6-D140-A23B-84BB547B17CD}"/>
              </a:ext>
            </a:extLst>
          </p:cNvPr>
          <p:cNvSpPr txBox="1"/>
          <p:nvPr/>
        </p:nvSpPr>
        <p:spPr>
          <a:xfrm>
            <a:off x="1348614" y="1047909"/>
            <a:ext cx="9435508" cy="3339138"/>
          </a:xfrm>
          <a:prstGeom prst="rect">
            <a:avLst/>
          </a:prstGeom>
          <a:noFill/>
        </p:spPr>
        <p:txBody>
          <a:bodyPr wrap="square" lIns="72726" tIns="36363" rIns="72726" bIns="36363" rtlCol="0" anchor="t">
            <a:spAutoFit/>
          </a:bodyPr>
          <a:lstStyle/>
          <a:p>
            <a:pPr defTabSz="727272">
              <a:defRPr/>
            </a:pPr>
            <a:r>
              <a:rPr lang="en-US" sz="2358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✅ Step 1: Study of Impact Bond Lifecycle stages &amp; other resources</a:t>
            </a:r>
          </a:p>
          <a:p>
            <a:pPr marL="414589" indent="-414589" defTabSz="727272">
              <a:buFont typeface="Arial" panose="020B0604020202020204" pitchFamily="34" charset="0"/>
              <a:buChar char="•"/>
              <a:defRPr/>
            </a:pPr>
            <a:endParaRPr lang="en-US" sz="2358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marL="414589" indent="-414589" defTabSz="727272">
              <a:buFont typeface="Arial" panose="020B0604020202020204" pitchFamily="34" charset="0"/>
              <a:buChar char="•"/>
              <a:defRPr/>
            </a:pPr>
            <a:endParaRPr lang="en-US" sz="2358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defTabSz="727272">
              <a:defRPr/>
            </a:pPr>
            <a:r>
              <a:rPr lang="en-US" sz="2358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✅ Step 2: 6 sub-groups created basic templates and data 				requirement for each stage</a:t>
            </a:r>
          </a:p>
          <a:p>
            <a:pPr defTabSz="727272">
              <a:defRPr/>
            </a:pPr>
            <a:endParaRPr lang="en-US" sz="2358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defTabSz="727272">
              <a:defRPr/>
            </a:pPr>
            <a:endParaRPr lang="en-US" sz="2358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defTabSz="727272">
              <a:defRPr/>
            </a:pPr>
            <a:r>
              <a:rPr lang="en-US" sz="2358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✅ Step 3: Creating a simple workflow to structure impact bonds</a:t>
            </a:r>
          </a:p>
          <a:p>
            <a:pPr defTabSz="727272">
              <a:defRPr/>
            </a:pPr>
            <a:endParaRPr lang="en-US" sz="2358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19C6F5-11B9-EE49-9D33-4D0E785A8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090" b="51879"/>
          <a:stretch/>
        </p:blipFill>
        <p:spPr>
          <a:xfrm>
            <a:off x="9758207" y="6192929"/>
            <a:ext cx="1106335" cy="5899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662301-0E0D-35ED-5207-07A55150C0E4}"/>
              </a:ext>
            </a:extLst>
          </p:cNvPr>
          <p:cNvSpPr txBox="1"/>
          <p:nvPr/>
        </p:nvSpPr>
        <p:spPr>
          <a:xfrm>
            <a:off x="1275803" y="6268067"/>
            <a:ext cx="5051598" cy="496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01" defTabSz="727272">
              <a:spcBef>
                <a:spcPts val="80"/>
              </a:spcBef>
            </a:pPr>
            <a:r>
              <a:rPr lang="en-IN" sz="1270" u="sng" spc="-4" dirty="0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anurag@impact-verse.com</a:t>
            </a:r>
            <a:endParaRPr lang="en-IN" sz="1270" u="sng" spc="-4" dirty="0">
              <a:solidFill>
                <a:srgbClr val="4472C4">
                  <a:lumMod val="75000"/>
                </a:srgbClr>
              </a:solidFill>
              <a:latin typeface="Trebuchet MS"/>
              <a:cs typeface="Trebuchet MS"/>
            </a:endParaRPr>
          </a:p>
          <a:p>
            <a:pPr marL="10101" defTabSz="727272">
              <a:spcBef>
                <a:spcPts val="80"/>
              </a:spcBef>
            </a:pPr>
            <a:r>
              <a:rPr lang="en-IN" sz="1270" u="sng" spc="-4" dirty="0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</a:rPr>
              <a:t>ishani@impact-verse.com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D33BB-6507-2B57-F6A4-AD7BA13BBBE7}"/>
              </a:ext>
            </a:extLst>
          </p:cNvPr>
          <p:cNvSpPr txBox="1"/>
          <p:nvPr/>
        </p:nvSpPr>
        <p:spPr>
          <a:xfrm>
            <a:off x="1348614" y="265491"/>
            <a:ext cx="7027628" cy="59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178"/>
            <a:r>
              <a:rPr lang="en-GB" sz="3264" b="1" dirty="0">
                <a:solidFill>
                  <a:srgbClr val="002047"/>
                </a:solidFill>
                <a:latin typeface="Trebuchet MS" panose="020B0603020202020204" pitchFamily="34" charset="0"/>
                <a:cs typeface="Calibri"/>
              </a:rPr>
              <a:t>Path taken</a:t>
            </a:r>
            <a:endParaRPr lang="en-IN" sz="3264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28579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4B791-5D74-7C41-ABF6-6FE5E5545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291" y="351410"/>
            <a:ext cx="1787831" cy="4142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19C6F5-11B9-EE49-9D33-4D0E785A8B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090" b="51879"/>
          <a:stretch/>
        </p:blipFill>
        <p:spPr>
          <a:xfrm>
            <a:off x="9758207" y="6192929"/>
            <a:ext cx="1106335" cy="5899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662301-0E0D-35ED-5207-07A55150C0E4}"/>
              </a:ext>
            </a:extLst>
          </p:cNvPr>
          <p:cNvSpPr txBox="1"/>
          <p:nvPr/>
        </p:nvSpPr>
        <p:spPr>
          <a:xfrm>
            <a:off x="1275803" y="6268067"/>
            <a:ext cx="5051598" cy="496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01" defTabSz="727272">
              <a:spcBef>
                <a:spcPts val="80"/>
              </a:spcBef>
            </a:pPr>
            <a:r>
              <a:rPr lang="en-IN" sz="1270" u="sng" spc="-4" dirty="0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anurag@impact-verse.com</a:t>
            </a:r>
            <a:endParaRPr lang="en-IN" sz="1270" u="sng" spc="-4" dirty="0">
              <a:solidFill>
                <a:srgbClr val="4472C4">
                  <a:lumMod val="75000"/>
                </a:srgbClr>
              </a:solidFill>
              <a:latin typeface="Trebuchet MS"/>
              <a:cs typeface="Trebuchet MS"/>
            </a:endParaRPr>
          </a:p>
          <a:p>
            <a:pPr marL="10101" defTabSz="727272">
              <a:spcBef>
                <a:spcPts val="80"/>
              </a:spcBef>
            </a:pPr>
            <a:r>
              <a:rPr lang="en-IN" sz="1270" u="sng" spc="-4" dirty="0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</a:rPr>
              <a:t>ishani@impact-verse.com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D33BB-6507-2B57-F6A4-AD7BA13BBBE7}"/>
              </a:ext>
            </a:extLst>
          </p:cNvPr>
          <p:cNvSpPr txBox="1"/>
          <p:nvPr/>
        </p:nvSpPr>
        <p:spPr>
          <a:xfrm>
            <a:off x="1348613" y="265491"/>
            <a:ext cx="7647678" cy="59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178"/>
            <a:r>
              <a:rPr lang="en-GB" sz="3264" b="1" dirty="0">
                <a:solidFill>
                  <a:srgbClr val="002047"/>
                </a:solidFill>
                <a:latin typeface="Trebuchet MS" panose="020B0603020202020204" pitchFamily="34" charset="0"/>
                <a:cs typeface="Calibri"/>
              </a:rPr>
              <a:t>Final outcome – basic design workflow</a:t>
            </a:r>
            <a:endParaRPr lang="en-IN" sz="3264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MVP_demo">
            <a:hlinkClick r:id="" action="ppaction://media"/>
            <a:extLst>
              <a:ext uri="{FF2B5EF4-FFF2-40B4-BE49-F238E27FC236}">
                <a16:creationId xmlns:a16="http://schemas.microsoft.com/office/drawing/2014/main" id="{3166A79A-9F16-5024-3E74-ACC13258C8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7607" y="836728"/>
            <a:ext cx="9696786" cy="510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5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4B791-5D74-7C41-ABF6-6FE5E554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291" y="351410"/>
            <a:ext cx="1787831" cy="4142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58B681-86D6-D140-A23B-84BB547B17CD}"/>
              </a:ext>
            </a:extLst>
          </p:cNvPr>
          <p:cNvSpPr txBox="1"/>
          <p:nvPr/>
        </p:nvSpPr>
        <p:spPr>
          <a:xfrm>
            <a:off x="1348614" y="975412"/>
            <a:ext cx="9435508" cy="4957850"/>
          </a:xfrm>
          <a:prstGeom prst="rect">
            <a:avLst/>
          </a:prstGeom>
          <a:noFill/>
        </p:spPr>
        <p:txBody>
          <a:bodyPr wrap="square" lIns="72726" tIns="36363" rIns="72726" bIns="36363" rtlCol="0" anchor="t">
            <a:spAutoFit/>
          </a:bodyPr>
          <a:lstStyle/>
          <a:p>
            <a:pPr defTabSz="727272">
              <a:defRPr/>
            </a:pPr>
            <a:r>
              <a:rPr lang="en-US" sz="2358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What’s next:</a:t>
            </a:r>
          </a:p>
          <a:p>
            <a:pPr marL="414589" indent="-414589" defTabSz="727272">
              <a:buFont typeface="Arial" panose="020B0604020202020204" pitchFamily="34" charset="0"/>
              <a:buChar char="•"/>
              <a:defRPr/>
            </a:pPr>
            <a:r>
              <a:rPr lang="en-US" sz="2358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Showcase the platform to key stakeholders and take feedback</a:t>
            </a:r>
          </a:p>
          <a:p>
            <a:pPr marL="414589" indent="-414589" defTabSz="727272">
              <a:buFont typeface="Arial" panose="020B0604020202020204" pitchFamily="34" charset="0"/>
              <a:buChar char="•"/>
              <a:defRPr/>
            </a:pPr>
            <a:r>
              <a:rPr lang="en-US" sz="2358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Develop sub-module templates and standards</a:t>
            </a:r>
          </a:p>
          <a:p>
            <a:pPr marL="414589" indent="-414589" defTabSz="727272">
              <a:buFont typeface="Arial" panose="020B0604020202020204" pitchFamily="34" charset="0"/>
              <a:buChar char="•"/>
              <a:defRPr/>
            </a:pPr>
            <a:r>
              <a:rPr lang="en-US" sz="2358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Use the platform to structure and deploy a pilot impact bond based in India </a:t>
            </a:r>
            <a:endParaRPr lang="en-GB" sz="2358" dirty="0">
              <a:solidFill>
                <a:srgbClr val="00619B"/>
              </a:solidFill>
              <a:latin typeface="Trebuchet MS" panose="020B0603020202020204" pitchFamily="34" charset="0"/>
            </a:endParaRPr>
          </a:p>
          <a:p>
            <a:pPr defTabSz="727272">
              <a:defRPr/>
            </a:pPr>
            <a:endParaRPr lang="en-US" sz="2176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algn="ctr" defTabSz="727272">
              <a:defRPr/>
            </a:pPr>
            <a:r>
              <a:rPr lang="en-US" sz="3627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We welcome you to impact-verse.com</a:t>
            </a:r>
          </a:p>
          <a:p>
            <a:pPr algn="ctr" defTabSz="727272">
              <a:defRPr/>
            </a:pPr>
            <a:endParaRPr lang="en-US" sz="2358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algn="ctr" defTabSz="727272">
              <a:defRPr/>
            </a:pPr>
            <a:r>
              <a:rPr lang="en-US" sz="2358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Do register on the platform for invitation to access the platform, to get updates and to part of the impact revolution.</a:t>
            </a:r>
          </a:p>
          <a:p>
            <a:pPr algn="ctr" defTabSz="727272">
              <a:defRPr/>
            </a:pPr>
            <a:endParaRPr lang="en-US" sz="2358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algn="ctr" defTabSz="727272">
              <a:defRPr/>
            </a:pPr>
            <a:r>
              <a:rPr lang="en-GB" sz="2358" dirty="0">
                <a:solidFill>
                  <a:srgbClr val="00619B"/>
                </a:solidFill>
                <a:latin typeface="Trebuchet MS" panose="020B0603020202020204" pitchFamily="34" charset="0"/>
              </a:rPr>
              <a:t>We will need your support, feedback and contribution on our journey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19C6F5-11B9-EE49-9D33-4D0E785A8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090" b="51879"/>
          <a:stretch/>
        </p:blipFill>
        <p:spPr>
          <a:xfrm>
            <a:off x="9758207" y="6192929"/>
            <a:ext cx="1106335" cy="5899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662301-0E0D-35ED-5207-07A55150C0E4}"/>
              </a:ext>
            </a:extLst>
          </p:cNvPr>
          <p:cNvSpPr txBox="1"/>
          <p:nvPr/>
        </p:nvSpPr>
        <p:spPr>
          <a:xfrm>
            <a:off x="1275803" y="6268067"/>
            <a:ext cx="5051598" cy="496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01" defTabSz="727272">
              <a:spcBef>
                <a:spcPts val="80"/>
              </a:spcBef>
            </a:pPr>
            <a:r>
              <a:rPr lang="en-IN" sz="1270" u="sng" spc="-4" dirty="0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anurag@impact-verse.com</a:t>
            </a:r>
            <a:endParaRPr lang="en-IN" sz="1270" u="sng" spc="-4" dirty="0">
              <a:solidFill>
                <a:srgbClr val="4472C4">
                  <a:lumMod val="75000"/>
                </a:srgbClr>
              </a:solidFill>
              <a:latin typeface="Trebuchet MS"/>
              <a:cs typeface="Trebuchet MS"/>
            </a:endParaRPr>
          </a:p>
          <a:p>
            <a:pPr marL="10101" defTabSz="727272">
              <a:spcBef>
                <a:spcPts val="80"/>
              </a:spcBef>
            </a:pPr>
            <a:r>
              <a:rPr lang="en-IN" sz="1270" u="sng" spc="-4" dirty="0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</a:rPr>
              <a:t>ishani@impact-verse.com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D33BB-6507-2B57-F6A4-AD7BA13BBBE7}"/>
              </a:ext>
            </a:extLst>
          </p:cNvPr>
          <p:cNvSpPr txBox="1"/>
          <p:nvPr/>
        </p:nvSpPr>
        <p:spPr>
          <a:xfrm>
            <a:off x="1348614" y="265491"/>
            <a:ext cx="7027628" cy="59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178"/>
            <a:r>
              <a:rPr lang="en-GB" sz="3264" b="1" dirty="0">
                <a:solidFill>
                  <a:srgbClr val="002047"/>
                </a:solidFill>
                <a:latin typeface="Trebuchet MS" panose="020B0603020202020204" pitchFamily="34" charset="0"/>
                <a:cs typeface="Calibri"/>
              </a:rPr>
              <a:t>Way forward!</a:t>
            </a:r>
            <a:endParaRPr lang="en-IN" sz="3264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190812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545D21-EAD6-2540-A089-B01FC21290B1}"/>
              </a:ext>
            </a:extLst>
          </p:cNvPr>
          <p:cNvSpPr txBox="1"/>
          <p:nvPr/>
        </p:nvSpPr>
        <p:spPr>
          <a:xfrm>
            <a:off x="1407879" y="765663"/>
            <a:ext cx="4919522" cy="4817684"/>
          </a:xfrm>
          <a:prstGeom prst="rect">
            <a:avLst/>
          </a:prstGeom>
          <a:noFill/>
        </p:spPr>
        <p:txBody>
          <a:bodyPr wrap="square" lIns="72726" tIns="36363" rIns="72726" bIns="36363" rtlCol="0" anchor="t">
            <a:spAutoFit/>
          </a:bodyPr>
          <a:lstStyle/>
          <a:p>
            <a:pPr algn="ctr" defTabSz="727272">
              <a:defRPr/>
            </a:pPr>
            <a:endParaRPr lang="en-GB" sz="1451" b="1" dirty="0">
              <a:solidFill>
                <a:srgbClr val="002047"/>
              </a:solidFill>
              <a:latin typeface="Trebuchet MS Regular"/>
            </a:endParaRPr>
          </a:p>
          <a:p>
            <a:pPr algn="ctr" defTabSz="727272">
              <a:defRPr/>
            </a:pPr>
            <a:r>
              <a:rPr lang="en-GB" sz="2539" b="1" dirty="0">
                <a:solidFill>
                  <a:srgbClr val="4F81BD">
                    <a:lumMod val="75000"/>
                  </a:srgbClr>
                </a:solidFill>
                <a:latin typeface="Trebuchet MS Regular"/>
              </a:rPr>
              <a:t>Team that made it happen!</a:t>
            </a:r>
          </a:p>
          <a:p>
            <a:pPr algn="ctr" defTabSz="829178"/>
            <a:r>
              <a:rPr lang="en-IN" sz="1632" dirty="0">
                <a:solidFill>
                  <a:prstClr val="black"/>
                </a:solidFill>
                <a:latin typeface="Trebuchet MS" panose="020B0603020202020204" pitchFamily="34" charset="0"/>
              </a:rPr>
              <a:t>Anurag Gangwar</a:t>
            </a:r>
            <a:endParaRPr lang="en-IN" sz="1814" dirty="0">
              <a:solidFill>
                <a:prstClr val="black"/>
              </a:solidFill>
              <a:latin typeface="Calibri"/>
            </a:endParaRPr>
          </a:p>
          <a:p>
            <a:pPr algn="ctr" defTabSz="829178"/>
            <a:r>
              <a:rPr lang="en-IN" sz="1632" dirty="0">
                <a:solidFill>
                  <a:prstClr val="black"/>
                </a:solidFill>
                <a:latin typeface="Trebuchet MS" panose="020B0603020202020204" pitchFamily="34" charset="0"/>
              </a:rPr>
              <a:t>Akash Rajesh Mistry</a:t>
            </a:r>
            <a:endParaRPr lang="en-IN" sz="1814" dirty="0">
              <a:solidFill>
                <a:prstClr val="black"/>
              </a:solidFill>
              <a:latin typeface="Calibri"/>
            </a:endParaRPr>
          </a:p>
          <a:p>
            <a:pPr algn="ctr" defTabSz="829178"/>
            <a:r>
              <a:rPr lang="en-IN" sz="1632" dirty="0">
                <a:solidFill>
                  <a:prstClr val="black"/>
                </a:solidFill>
                <a:latin typeface="Trebuchet MS" panose="020B0603020202020204" pitchFamily="34" charset="0"/>
              </a:rPr>
              <a:t>Aniket </a:t>
            </a:r>
            <a:r>
              <a:rPr lang="en-IN" sz="1632" dirty="0" err="1">
                <a:solidFill>
                  <a:prstClr val="black"/>
                </a:solidFill>
                <a:latin typeface="Trebuchet MS" panose="020B0603020202020204" pitchFamily="34" charset="0"/>
              </a:rPr>
              <a:t>Shevade</a:t>
            </a:r>
            <a:endParaRPr lang="en-IN" sz="1814" dirty="0">
              <a:solidFill>
                <a:prstClr val="black"/>
              </a:solidFill>
              <a:latin typeface="Calibri"/>
            </a:endParaRPr>
          </a:p>
          <a:p>
            <a:pPr algn="ctr" defTabSz="829178"/>
            <a:r>
              <a:rPr lang="en-IN" sz="1632" dirty="0" err="1">
                <a:solidFill>
                  <a:prstClr val="black"/>
                </a:solidFill>
                <a:latin typeface="Trebuchet MS" panose="020B0603020202020204" pitchFamily="34" charset="0"/>
              </a:rPr>
              <a:t>Anshika</a:t>
            </a:r>
            <a:r>
              <a:rPr lang="en-IN" sz="1632" dirty="0">
                <a:solidFill>
                  <a:prstClr val="black"/>
                </a:solidFill>
                <a:latin typeface="Trebuchet MS" panose="020B0603020202020204" pitchFamily="34" charset="0"/>
              </a:rPr>
              <a:t> Singh</a:t>
            </a:r>
            <a:endParaRPr lang="en-IN" sz="1814" dirty="0">
              <a:solidFill>
                <a:prstClr val="black"/>
              </a:solidFill>
              <a:latin typeface="Calibri"/>
            </a:endParaRPr>
          </a:p>
          <a:p>
            <a:pPr algn="ctr" defTabSz="829178"/>
            <a:r>
              <a:rPr lang="en-IN" sz="1632" dirty="0" err="1">
                <a:solidFill>
                  <a:prstClr val="black"/>
                </a:solidFill>
                <a:latin typeface="Trebuchet MS" panose="020B0603020202020204" pitchFamily="34" charset="0"/>
              </a:rPr>
              <a:t>Bhuvaneswari</a:t>
            </a:r>
            <a:r>
              <a:rPr lang="en-IN" sz="1632" dirty="0">
                <a:solidFill>
                  <a:prstClr val="black"/>
                </a:solidFill>
                <a:latin typeface="Trebuchet MS" panose="020B0603020202020204" pitchFamily="34" charset="0"/>
              </a:rPr>
              <a:t> Ramaswamy</a:t>
            </a:r>
            <a:endParaRPr lang="en-IN" sz="1814" dirty="0">
              <a:solidFill>
                <a:prstClr val="black"/>
              </a:solidFill>
              <a:latin typeface="Calibri"/>
            </a:endParaRPr>
          </a:p>
          <a:p>
            <a:pPr algn="ctr" defTabSz="829178"/>
            <a:r>
              <a:rPr lang="en-IN" sz="1632" dirty="0" err="1">
                <a:solidFill>
                  <a:prstClr val="black"/>
                </a:solidFill>
                <a:latin typeface="Trebuchet MS" panose="020B0603020202020204" pitchFamily="34" charset="0"/>
              </a:rPr>
              <a:t>Ishani</a:t>
            </a:r>
            <a:r>
              <a:rPr lang="en-IN" sz="1632" dirty="0">
                <a:solidFill>
                  <a:prstClr val="black"/>
                </a:solidFill>
                <a:latin typeface="Trebuchet MS" panose="020B0603020202020204" pitchFamily="34" charset="0"/>
              </a:rPr>
              <a:t> </a:t>
            </a:r>
            <a:r>
              <a:rPr lang="en-IN" sz="1632" dirty="0" err="1">
                <a:solidFill>
                  <a:prstClr val="black"/>
                </a:solidFill>
                <a:latin typeface="Trebuchet MS" panose="020B0603020202020204" pitchFamily="34" charset="0"/>
              </a:rPr>
              <a:t>Goomer</a:t>
            </a:r>
            <a:endParaRPr lang="en-IN" sz="1814" dirty="0">
              <a:solidFill>
                <a:prstClr val="black"/>
              </a:solidFill>
              <a:latin typeface="Calibri"/>
            </a:endParaRPr>
          </a:p>
          <a:p>
            <a:pPr algn="ctr" defTabSz="829178"/>
            <a:r>
              <a:rPr lang="en-IN" sz="1632" dirty="0" err="1">
                <a:solidFill>
                  <a:prstClr val="black"/>
                </a:solidFill>
                <a:latin typeface="Trebuchet MS" panose="020B0603020202020204" pitchFamily="34" charset="0"/>
              </a:rPr>
              <a:t>Kewal</a:t>
            </a:r>
            <a:r>
              <a:rPr lang="en-IN" sz="1632" dirty="0">
                <a:solidFill>
                  <a:prstClr val="black"/>
                </a:solidFill>
                <a:latin typeface="Trebuchet MS" panose="020B0603020202020204" pitchFamily="34" charset="0"/>
              </a:rPr>
              <a:t> Singh</a:t>
            </a:r>
            <a:endParaRPr lang="en-IN" sz="1814" dirty="0">
              <a:solidFill>
                <a:prstClr val="black"/>
              </a:solidFill>
              <a:latin typeface="Calibri"/>
            </a:endParaRPr>
          </a:p>
          <a:p>
            <a:pPr algn="ctr" defTabSz="829178"/>
            <a:r>
              <a:rPr lang="en-IN" sz="1632" dirty="0" err="1">
                <a:solidFill>
                  <a:prstClr val="black"/>
                </a:solidFill>
                <a:latin typeface="Trebuchet MS" panose="020B0603020202020204" pitchFamily="34" charset="0"/>
              </a:rPr>
              <a:t>Rakshitha</a:t>
            </a:r>
            <a:r>
              <a:rPr lang="en-IN" sz="1632" dirty="0">
                <a:solidFill>
                  <a:prstClr val="black"/>
                </a:solidFill>
                <a:latin typeface="Trebuchet MS" panose="020B0603020202020204" pitchFamily="34" charset="0"/>
              </a:rPr>
              <a:t> Ram</a:t>
            </a:r>
            <a:endParaRPr lang="en-IN" sz="1814" dirty="0">
              <a:solidFill>
                <a:prstClr val="black"/>
              </a:solidFill>
              <a:latin typeface="Calibri"/>
            </a:endParaRPr>
          </a:p>
          <a:p>
            <a:pPr algn="ctr" defTabSz="829178"/>
            <a:r>
              <a:rPr lang="en-IN" sz="1632" dirty="0" err="1">
                <a:solidFill>
                  <a:prstClr val="black"/>
                </a:solidFill>
                <a:latin typeface="Trebuchet MS" panose="020B0603020202020204" pitchFamily="34" charset="0"/>
              </a:rPr>
              <a:t>Saleha</a:t>
            </a:r>
            <a:r>
              <a:rPr lang="en-IN" sz="1632" dirty="0">
                <a:solidFill>
                  <a:prstClr val="black"/>
                </a:solidFill>
                <a:latin typeface="Trebuchet MS" panose="020B0603020202020204" pitchFamily="34" charset="0"/>
              </a:rPr>
              <a:t> </a:t>
            </a:r>
            <a:r>
              <a:rPr lang="en-IN" sz="1632" dirty="0" err="1">
                <a:solidFill>
                  <a:prstClr val="black"/>
                </a:solidFill>
                <a:latin typeface="Trebuchet MS" panose="020B0603020202020204" pitchFamily="34" charset="0"/>
              </a:rPr>
              <a:t>Perween</a:t>
            </a:r>
            <a:endParaRPr lang="en-IN" sz="1814" dirty="0">
              <a:solidFill>
                <a:prstClr val="black"/>
              </a:solidFill>
              <a:latin typeface="Calibri"/>
            </a:endParaRPr>
          </a:p>
          <a:p>
            <a:pPr algn="ctr" defTabSz="829178"/>
            <a:r>
              <a:rPr lang="en-IN" sz="1632" dirty="0" err="1">
                <a:solidFill>
                  <a:prstClr val="black"/>
                </a:solidFill>
                <a:latin typeface="Trebuchet MS" panose="020B0603020202020204" pitchFamily="34" charset="0"/>
              </a:rPr>
              <a:t>Saswat</a:t>
            </a:r>
            <a:r>
              <a:rPr lang="en-IN" sz="1632" dirty="0">
                <a:solidFill>
                  <a:prstClr val="black"/>
                </a:solidFill>
                <a:latin typeface="Trebuchet MS" panose="020B0603020202020204" pitchFamily="34" charset="0"/>
              </a:rPr>
              <a:t> Dash</a:t>
            </a:r>
            <a:endParaRPr lang="en-IN" sz="1814" dirty="0">
              <a:solidFill>
                <a:prstClr val="black"/>
              </a:solidFill>
              <a:latin typeface="Calibri"/>
            </a:endParaRPr>
          </a:p>
          <a:p>
            <a:pPr algn="ctr" defTabSz="829178"/>
            <a:r>
              <a:rPr lang="en-IN" sz="1632" dirty="0">
                <a:solidFill>
                  <a:prstClr val="black"/>
                </a:solidFill>
                <a:latin typeface="Trebuchet MS" panose="020B0603020202020204" pitchFamily="34" charset="0"/>
              </a:rPr>
              <a:t>Shreya </a:t>
            </a:r>
            <a:r>
              <a:rPr lang="en-IN" sz="1632" dirty="0" err="1">
                <a:solidFill>
                  <a:prstClr val="black"/>
                </a:solidFill>
                <a:latin typeface="Trebuchet MS" panose="020B0603020202020204" pitchFamily="34" charset="0"/>
              </a:rPr>
              <a:t>Hasurkar</a:t>
            </a:r>
            <a:endParaRPr lang="en-IN" sz="1814" dirty="0">
              <a:solidFill>
                <a:prstClr val="black"/>
              </a:solidFill>
              <a:latin typeface="Calibri"/>
            </a:endParaRPr>
          </a:p>
          <a:p>
            <a:pPr algn="ctr" defTabSz="829178"/>
            <a:r>
              <a:rPr lang="en-IN" sz="1632" dirty="0" err="1">
                <a:solidFill>
                  <a:prstClr val="black"/>
                </a:solidFill>
                <a:latin typeface="Trebuchet MS" panose="020B0603020202020204" pitchFamily="34" charset="0"/>
              </a:rPr>
              <a:t>Vidyuth</a:t>
            </a:r>
            <a:r>
              <a:rPr lang="en-IN" sz="1632" dirty="0">
                <a:solidFill>
                  <a:prstClr val="black"/>
                </a:solidFill>
                <a:latin typeface="Trebuchet MS" panose="020B0603020202020204" pitchFamily="34" charset="0"/>
              </a:rPr>
              <a:t> Francis</a:t>
            </a:r>
          </a:p>
          <a:p>
            <a:pPr algn="ctr" defTabSz="829178"/>
            <a:endParaRPr lang="en-GB" sz="1451" b="1" dirty="0">
              <a:solidFill>
                <a:srgbClr val="4F81BD">
                  <a:lumMod val="75000"/>
                </a:srgbClr>
              </a:solidFill>
              <a:latin typeface="Trebuchet MS Regular"/>
            </a:endParaRPr>
          </a:p>
          <a:p>
            <a:pPr algn="ctr" defTabSz="727272">
              <a:defRPr/>
            </a:pPr>
            <a:r>
              <a:rPr lang="en-GB" sz="2539" b="1" dirty="0">
                <a:solidFill>
                  <a:srgbClr val="4F81BD">
                    <a:lumMod val="75000"/>
                  </a:srgbClr>
                </a:solidFill>
                <a:latin typeface="Trebuchet MS Regular"/>
              </a:rPr>
              <a:t>Special thanks to</a:t>
            </a:r>
          </a:p>
          <a:p>
            <a:pPr algn="ctr" defTabSz="829178"/>
            <a:r>
              <a:rPr lang="en-IN" sz="1632" dirty="0">
                <a:solidFill>
                  <a:prstClr val="black"/>
                </a:solidFill>
                <a:latin typeface="Arial" panose="020B0604020202020204" pitchFamily="34" charset="0"/>
              </a:rPr>
              <a:t>Juliana </a:t>
            </a:r>
            <a:r>
              <a:rPr lang="en-IN" sz="1632" dirty="0" err="1">
                <a:solidFill>
                  <a:prstClr val="black"/>
                </a:solidFill>
                <a:latin typeface="Arial" panose="020B0604020202020204" pitchFamily="34" charset="0"/>
              </a:rPr>
              <a:t>Outes</a:t>
            </a:r>
            <a:endParaRPr lang="en-IN" sz="3264" dirty="0">
              <a:solidFill>
                <a:prstClr val="black"/>
              </a:solidFill>
              <a:latin typeface="Calibri"/>
            </a:endParaRPr>
          </a:p>
          <a:p>
            <a:pPr algn="ctr" defTabSz="829178"/>
            <a:r>
              <a:rPr lang="en-IN" sz="1632" dirty="0">
                <a:solidFill>
                  <a:prstClr val="black"/>
                </a:solidFill>
                <a:latin typeface="Arial" panose="020B0604020202020204" pitchFamily="34" charset="0"/>
              </a:rPr>
              <a:t>Mara </a:t>
            </a:r>
            <a:r>
              <a:rPr lang="en-IN" sz="1632" dirty="0" err="1">
                <a:solidFill>
                  <a:prstClr val="black"/>
                </a:solidFill>
                <a:latin typeface="Arial" panose="020B0604020202020204" pitchFamily="34" charset="0"/>
              </a:rPr>
              <a:t>Airoldi</a:t>
            </a:r>
            <a:endParaRPr lang="en-GB" sz="3264" dirty="0">
              <a:solidFill>
                <a:prstClr val="black"/>
              </a:solidFill>
              <a:latin typeface="Trebuchet MS Regular" panose="020B06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8A2D9-867B-461B-A7F3-89ECEEAB6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291" y="351410"/>
            <a:ext cx="1787831" cy="4142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FEB8C3-9787-2CA7-C9B3-01C5F87FB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090" b="51879"/>
          <a:stretch/>
        </p:blipFill>
        <p:spPr>
          <a:xfrm>
            <a:off x="9758207" y="6192929"/>
            <a:ext cx="1106335" cy="589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3ADB42-0F93-471D-4A69-1631D45D55DE}"/>
              </a:ext>
            </a:extLst>
          </p:cNvPr>
          <p:cNvSpPr txBox="1"/>
          <p:nvPr/>
        </p:nvSpPr>
        <p:spPr>
          <a:xfrm>
            <a:off x="1275803" y="6268067"/>
            <a:ext cx="5051598" cy="496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01" defTabSz="727272">
              <a:spcBef>
                <a:spcPts val="80"/>
              </a:spcBef>
            </a:pPr>
            <a:r>
              <a:rPr lang="en-IN" sz="1270" u="sng" spc="-4" dirty="0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anurag@impact-verse.com</a:t>
            </a:r>
            <a:endParaRPr lang="en-IN" sz="1270" u="sng" spc="-4" dirty="0">
              <a:solidFill>
                <a:srgbClr val="4472C4">
                  <a:lumMod val="75000"/>
                </a:srgbClr>
              </a:solidFill>
              <a:latin typeface="Trebuchet MS"/>
              <a:cs typeface="Trebuchet MS"/>
            </a:endParaRPr>
          </a:p>
          <a:p>
            <a:pPr marL="10101" defTabSz="727272">
              <a:spcBef>
                <a:spcPts val="80"/>
              </a:spcBef>
            </a:pPr>
            <a:r>
              <a:rPr lang="en-IN" sz="1270" u="sng" spc="-4" dirty="0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</a:rPr>
              <a:t>ishani@impact-verse.com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ADD6D7-C046-E780-BBAC-56C0E9568C67}"/>
              </a:ext>
            </a:extLst>
          </p:cNvPr>
          <p:cNvSpPr txBox="1"/>
          <p:nvPr/>
        </p:nvSpPr>
        <p:spPr>
          <a:xfrm>
            <a:off x="6234197" y="2223381"/>
            <a:ext cx="4710196" cy="1264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27272">
              <a:defRPr/>
            </a:pPr>
            <a:endParaRPr lang="en-GB" sz="1814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algn="ctr" defTabSz="727272">
              <a:defRPr/>
            </a:pPr>
            <a:r>
              <a:rPr lang="en-GB" sz="1814" dirty="0">
                <a:solidFill>
                  <a:prstClr val="black"/>
                </a:solidFill>
                <a:latin typeface="Trebuchet MS" panose="020B0603020202020204" pitchFamily="34" charset="0"/>
              </a:rPr>
              <a:t>Team member contribution/templates are available </a:t>
            </a:r>
          </a:p>
          <a:p>
            <a:pPr algn="ctr" defTabSz="727272">
              <a:defRPr/>
            </a:pPr>
            <a:r>
              <a:rPr lang="en-GB" sz="2176" dirty="0">
                <a:solidFill>
                  <a:srgbClr val="00B0F0"/>
                </a:solidFill>
                <a:latin typeface="Trebuchet MS" panose="020B06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this link</a:t>
            </a:r>
            <a:endParaRPr lang="en-US" sz="2176" dirty="0">
              <a:solidFill>
                <a:srgbClr val="00B0F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9D41E4-9F58-8941-4188-731B3AFDAFC2}"/>
              </a:ext>
            </a:extLst>
          </p:cNvPr>
          <p:cNvSpPr txBox="1"/>
          <p:nvPr/>
        </p:nvSpPr>
        <p:spPr>
          <a:xfrm>
            <a:off x="3439487" y="351410"/>
            <a:ext cx="4938056" cy="650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27272">
              <a:defRPr/>
            </a:pPr>
            <a:r>
              <a:rPr lang="en-GB" sz="3627" b="1" dirty="0">
                <a:solidFill>
                  <a:srgbClr val="002047"/>
                </a:solidFill>
                <a:latin typeface="Trebuchet MS Regular"/>
                <a:cs typeface="Calibri"/>
              </a:rPr>
              <a:t>Challenge #27</a:t>
            </a:r>
          </a:p>
        </p:txBody>
      </p:sp>
    </p:spTree>
    <p:extLst>
      <p:ext uri="{BB962C8B-B14F-4D97-AF65-F5344CB8AC3E}">
        <p14:creationId xmlns:p14="http://schemas.microsoft.com/office/powerpoint/2010/main" val="39951290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Next steps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9E2E4F92-DE8F-8D4C-BE59-1B0BB05D505C}"/>
              </a:ext>
            </a:extLst>
          </p:cNvPr>
          <p:cNvSpPr txBox="1">
            <a:spLocks/>
          </p:cNvSpPr>
          <p:nvPr/>
        </p:nvSpPr>
        <p:spPr>
          <a:xfrm>
            <a:off x="143873" y="2032294"/>
            <a:ext cx="6189579" cy="279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algn="ctr"/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Our Slack channels will remain open for those who want to keep working and/or keep in touch with their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28182-3220-F84D-9D3D-EC48D0132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52" y="1732548"/>
            <a:ext cx="5539043" cy="40975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987136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Next steps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9E2E4F92-DE8F-8D4C-BE59-1B0BB05D505C}"/>
              </a:ext>
            </a:extLst>
          </p:cNvPr>
          <p:cNvSpPr txBox="1">
            <a:spLocks/>
          </p:cNvSpPr>
          <p:nvPr/>
        </p:nvSpPr>
        <p:spPr>
          <a:xfrm>
            <a:off x="702331" y="2877352"/>
            <a:ext cx="4981580" cy="1103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algn="ctr"/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Let’s write a blog -&gt;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34F2A-82A7-84E9-F4B9-4843D3596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24" y="1943100"/>
            <a:ext cx="4914900" cy="4191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075871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Next steps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42403B20-F8B0-5B08-5712-FBBF755F95DB}"/>
              </a:ext>
            </a:extLst>
          </p:cNvPr>
          <p:cNvSpPr txBox="1">
            <a:spLocks/>
          </p:cNvSpPr>
          <p:nvPr/>
        </p:nvSpPr>
        <p:spPr>
          <a:xfrm>
            <a:off x="0" y="2274864"/>
            <a:ext cx="6344859" cy="279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  <a:latin typeface="Trebuchet MS Regular"/>
                <a:ea typeface="Lato"/>
                <a:cs typeface="Lato"/>
              </a:rPr>
              <a:t>Come to our social event! (same link, bring something INDIGO)</a:t>
            </a:r>
            <a:endParaRPr lang="en-GB" dirty="0">
              <a:solidFill>
                <a:srgbClr val="7030A0"/>
              </a:solidFill>
              <a:latin typeface="Trebuchet MS Regular" panose="020B0603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50E957-3626-2A65-4F8D-65CCAE6EFDE9}"/>
              </a:ext>
            </a:extLst>
          </p:cNvPr>
          <p:cNvSpPr txBox="1">
            <a:spLocks/>
          </p:cNvSpPr>
          <p:nvPr/>
        </p:nvSpPr>
        <p:spPr>
          <a:xfrm>
            <a:off x="6541497" y="2274864"/>
            <a:ext cx="4981580" cy="279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Next INDIGO peer learning session: 17 Nov 2022</a:t>
            </a:r>
          </a:p>
        </p:txBody>
      </p:sp>
    </p:spTree>
    <p:extLst>
      <p:ext uri="{BB962C8B-B14F-4D97-AF65-F5344CB8AC3E}">
        <p14:creationId xmlns:p14="http://schemas.microsoft.com/office/powerpoint/2010/main" val="328930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401D1439-1ADC-92F6-9E57-2FF79AAAD947}"/>
              </a:ext>
            </a:extLst>
          </p:cNvPr>
          <p:cNvSpPr txBox="1">
            <a:spLocks/>
          </p:cNvSpPr>
          <p:nvPr/>
        </p:nvSpPr>
        <p:spPr>
          <a:xfrm>
            <a:off x="4213627" y="1658172"/>
            <a:ext cx="5003525" cy="2828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sz="6000" dirty="0">
                <a:solidFill>
                  <a:srgbClr val="002147"/>
                </a:solidFill>
                <a:latin typeface="Trebuchet MS Regular" panose="020B0603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6841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6C8E9F-7557-6E44-BCF6-3E3487F92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301" y="2750919"/>
            <a:ext cx="8641398" cy="161991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2147"/>
                </a:solidFill>
                <a:latin typeface="Trebuchet MS"/>
              </a:rPr>
              <a:t>The Impact Bond Dataset spreadsheet challenge (24)</a:t>
            </a:r>
            <a:endParaRPr lang="en-US" sz="3200" dirty="0">
              <a:solidFill>
                <a:srgbClr val="00629B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09516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What was our challenge?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E7E6DB05-2521-D047-BE60-C5B336E45E4E}"/>
              </a:ext>
            </a:extLst>
          </p:cNvPr>
          <p:cNvSpPr txBox="1">
            <a:spLocks/>
          </p:cNvSpPr>
          <p:nvPr/>
        </p:nvSpPr>
        <p:spPr>
          <a:xfrm>
            <a:off x="3242434" y="1525411"/>
            <a:ext cx="57071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algn="ctr"/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A review of our Impact Bond Dataset spreadsheet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2233F-3435-8062-93E3-A0028970B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957764"/>
            <a:ext cx="7772400" cy="36354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47887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What did we do?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26126B-D9B0-2549-951E-253E8DDED1BE}"/>
              </a:ext>
            </a:extLst>
          </p:cNvPr>
          <p:cNvSpPr/>
          <p:nvPr/>
        </p:nvSpPr>
        <p:spPr>
          <a:xfrm>
            <a:off x="3118743" y="4011398"/>
            <a:ext cx="2977200" cy="2606400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Trebuchet MS" panose="020B0703020202090204" pitchFamily="34" charset="0"/>
              </a:rPr>
              <a:t>Check outcome metrics tab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9E2E4F92-DE8F-8D4C-BE59-1B0BB05D505C}"/>
              </a:ext>
            </a:extLst>
          </p:cNvPr>
          <p:cNvSpPr txBox="1">
            <a:spLocks/>
          </p:cNvSpPr>
          <p:nvPr/>
        </p:nvSpPr>
        <p:spPr>
          <a:xfrm>
            <a:off x="2222235" y="1222274"/>
            <a:ext cx="7747529" cy="279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algn="ctr"/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We focused on outcome metrics and results of social impact bonds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EE5DE5-3A27-E640-85EC-2FD014637E14}"/>
              </a:ext>
            </a:extLst>
          </p:cNvPr>
          <p:cNvSpPr/>
          <p:nvPr/>
        </p:nvSpPr>
        <p:spPr>
          <a:xfrm>
            <a:off x="6544088" y="4010640"/>
            <a:ext cx="2977531" cy="2607158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Trebuchet MS" panose="020B0703020202090204" pitchFamily="34" charset="0"/>
              </a:rPr>
              <a:t>What is missing? Cost!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D7375B6-A1EE-63FD-DFEF-06579602F0F0}"/>
              </a:ext>
            </a:extLst>
          </p:cNvPr>
          <p:cNvCxnSpPr/>
          <p:nvPr/>
        </p:nvCxnSpPr>
        <p:spPr>
          <a:xfrm flipH="1">
            <a:off x="4450080" y="3328416"/>
            <a:ext cx="353568" cy="4632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828E0A8-B23B-293F-426D-EF8B90E24654}"/>
              </a:ext>
            </a:extLst>
          </p:cNvPr>
          <p:cNvCxnSpPr>
            <a:cxnSpLocks/>
          </p:cNvCxnSpPr>
          <p:nvPr/>
        </p:nvCxnSpPr>
        <p:spPr>
          <a:xfrm>
            <a:off x="7821657" y="3328416"/>
            <a:ext cx="432327" cy="4632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969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418620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92273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Outcome metrics tab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9E2E4F92-DE8F-8D4C-BE59-1B0BB05D505C}"/>
              </a:ext>
            </a:extLst>
          </p:cNvPr>
          <p:cNvSpPr txBox="1">
            <a:spLocks/>
          </p:cNvSpPr>
          <p:nvPr/>
        </p:nvSpPr>
        <p:spPr>
          <a:xfrm>
            <a:off x="348763" y="1914144"/>
            <a:ext cx="4886479" cy="3803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algn="ctr"/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We worked with a real case: </a:t>
            </a:r>
          </a:p>
          <a:p>
            <a:pPr algn="ctr"/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Entrenched Rough Sleeping SIB - Greater Manchester</a:t>
            </a:r>
          </a:p>
          <a:p>
            <a:pPr algn="ctr"/>
            <a:r>
              <a:rPr lang="en-GB" dirty="0">
                <a:solidFill>
                  <a:srgbClr val="002147"/>
                </a:solidFill>
                <a:latin typeface="Trebuchet MS Regular" panose="020B0603020202020204" pitchFamily="34" charset="0"/>
              </a:rPr>
              <a:t>(INDIGO-POJ-0154).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381A0-0EE4-EB8A-3F96-F0B9BBF35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2" t="7791" r="2536" b="1"/>
          <a:stretch/>
        </p:blipFill>
        <p:spPr>
          <a:xfrm>
            <a:off x="5422626" y="1584969"/>
            <a:ext cx="6420611" cy="51807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71708640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">
  <a:themeElements>
    <a:clrScheme name="Custom 5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2047"/>
      </a:accent1>
      <a:accent2>
        <a:srgbClr val="00619B"/>
      </a:accent2>
      <a:accent3>
        <a:srgbClr val="D7D2CB"/>
      </a:accent3>
      <a:accent4>
        <a:srgbClr val="D76124"/>
      </a:accent4>
      <a:accent5>
        <a:srgbClr val="491463"/>
      </a:accent5>
      <a:accent6>
        <a:srgbClr val="3A9349"/>
      </a:accent6>
      <a:hlink>
        <a:srgbClr val="00619B"/>
      </a:hlink>
      <a:folHlink>
        <a:srgbClr val="491463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1A643DF3-C692-3944-86D0-BC6612145925}" vid="{9A92834F-DF80-504A-8AE0-65D994F0B02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F587CD07DA8D41958A23B4AE800C9E" ma:contentTypeVersion="16" ma:contentTypeDescription="Create a new document." ma:contentTypeScope="" ma:versionID="8c2939f51ee319d0ccea1480b96bcbdc">
  <xsd:schema xmlns:xsd="http://www.w3.org/2001/XMLSchema" xmlns:xs="http://www.w3.org/2001/XMLSchema" xmlns:p="http://schemas.microsoft.com/office/2006/metadata/properties" xmlns:ns2="39b180d7-8879-4f35-b0b0-75c859c0096c" xmlns:ns3="6e3df429-9674-4c81-9594-d827b663cb8f" targetNamespace="http://schemas.microsoft.com/office/2006/metadata/properties" ma:root="true" ma:fieldsID="17f745e9306d3c3b670162df52cd10b3" ns2:_="" ns3:_="">
    <xsd:import namespace="39b180d7-8879-4f35-b0b0-75c859c0096c"/>
    <xsd:import namespace="6e3df429-9674-4c81-9594-d827b663cb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180d7-8879-4f35-b0b0-75c859c009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eeb44a9-b924-44d0-8ed9-f8b504a4b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df429-9674-4c81-9594-d827b663cb8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df82ca7-27f5-4330-bc08-0184bc003a24}" ma:internalName="TaxCatchAll" ma:showField="CatchAllData" ma:web="6e3df429-9674-4c81-9594-d827b663cb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e3df429-9674-4c81-9594-d827b663cb8f">
      <UserInfo>
        <DisplayName>Michael Gibson</DisplayName>
        <AccountId>38</AccountId>
        <AccountType/>
      </UserInfo>
      <UserInfo>
        <DisplayName>Fernando Domingos</DisplayName>
        <AccountId>464</AccountId>
        <AccountType/>
      </UserInfo>
    </SharedWithUsers>
    <TaxCatchAll xmlns="6e3df429-9674-4c81-9594-d827b663cb8f" xsi:nil="true"/>
    <lcf76f155ced4ddcb4097134ff3c332f xmlns="39b180d7-8879-4f35-b0b0-75c859c0096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E72C19-A563-4BBB-8E46-075C282A16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3DEE72-78E7-445D-8D31-23DE7CE6F8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180d7-8879-4f35-b0b0-75c859c0096c"/>
    <ds:schemaRef ds:uri="6e3df429-9674-4c81-9594-d827b663cb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7A3DDE-39F3-40E3-815F-D8FDC3144219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6e3df429-9674-4c81-9594-d827b663cb8f"/>
    <ds:schemaRef ds:uri="http://purl.org/dc/dcmitype/"/>
    <ds:schemaRef ds:uri="3b76b14c-b984-4250-8bc5-af6ba7bb3cfe"/>
    <ds:schemaRef ds:uri="http://schemas.microsoft.com/office/infopath/2007/PartnerControls"/>
    <ds:schemaRef ds:uri="http://schemas.openxmlformats.org/package/2006/metadata/core-properties"/>
    <ds:schemaRef ds:uri="39b180d7-8879-4f35-b0b0-75c859c0096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866</TotalTime>
  <Words>2199</Words>
  <Application>Microsoft Macintosh PowerPoint</Application>
  <PresentationFormat>Widescreen</PresentationFormat>
  <Paragraphs>360</Paragraphs>
  <Slides>57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57</vt:i4>
      </vt:variant>
    </vt:vector>
  </HeadingPairs>
  <TitlesOfParts>
    <vt:vector size="71" baseType="lpstr">
      <vt:lpstr>Arial</vt:lpstr>
      <vt:lpstr>Calibri</vt:lpstr>
      <vt:lpstr>Calibri Light</vt:lpstr>
      <vt:lpstr>Droid Sans</vt:lpstr>
      <vt:lpstr>Lato</vt:lpstr>
      <vt:lpstr>Noto Sans Symbols</vt:lpstr>
      <vt:lpstr>Times</vt:lpstr>
      <vt:lpstr>Trebuchet MS</vt:lpstr>
      <vt:lpstr>Trebuchet MS Regular</vt:lpstr>
      <vt:lpstr>Verdana</vt:lpstr>
      <vt:lpstr>PowerPoint</vt:lpstr>
      <vt:lpstr>1_Office Theme</vt:lpstr>
      <vt:lpstr>3_Office Theme</vt:lpstr>
      <vt:lpstr>Custom Design</vt:lpstr>
      <vt:lpstr>2022 Summer Hack and Learn 23 September – Show and tell session</vt:lpstr>
      <vt:lpstr>PowerPoint Presentation</vt:lpstr>
      <vt:lpstr>PowerPoint Presentation</vt:lpstr>
      <vt:lpstr>PowerPoint Presentation</vt:lpstr>
      <vt:lpstr>PowerPoint Presentation</vt:lpstr>
      <vt:lpstr>The Impact Bond Dataset spreadsheet challenge (24)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Juliana Outes Velarde</cp:lastModifiedBy>
  <cp:revision>43</cp:revision>
  <dcterms:created xsi:type="dcterms:W3CDTF">2021-01-18T13:12:34Z</dcterms:created>
  <dcterms:modified xsi:type="dcterms:W3CDTF">2022-09-23T10:48:41Z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0x01010091F587CD07DA8D41958A23B4AE800C9E</vt:lpwstr>
  </property>
</Properties>
</file>