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4"/>
  </p:sldMasterIdLst>
  <p:handoutMasterIdLst>
    <p:handoutMasterId r:id="rId28"/>
  </p:handoutMasterIdLst>
  <p:sldIdLst>
    <p:sldId id="266" r:id="rId5"/>
    <p:sldId id="267" r:id="rId6"/>
    <p:sldId id="268" r:id="rId7"/>
    <p:sldId id="270" r:id="rId8"/>
    <p:sldId id="271" r:id="rId9"/>
    <p:sldId id="272" r:id="rId10"/>
    <p:sldId id="310" r:id="rId11"/>
    <p:sldId id="273" r:id="rId12"/>
    <p:sldId id="312" r:id="rId13"/>
    <p:sldId id="306" r:id="rId14"/>
    <p:sldId id="308" r:id="rId15"/>
    <p:sldId id="280" r:id="rId16"/>
    <p:sldId id="281" r:id="rId17"/>
    <p:sldId id="283" r:id="rId18"/>
    <p:sldId id="285" r:id="rId19"/>
    <p:sldId id="288" r:id="rId20"/>
    <p:sldId id="289" r:id="rId21"/>
    <p:sldId id="293" r:id="rId22"/>
    <p:sldId id="294" r:id="rId23"/>
    <p:sldId id="297" r:id="rId24"/>
    <p:sldId id="298" r:id="rId25"/>
    <p:sldId id="299" r:id="rId26"/>
    <p:sldId id="30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">
          <p15:clr>
            <a:srgbClr val="A4A3A4"/>
          </p15:clr>
        </p15:guide>
        <p15:guide id="2" orient="horz" pos="4170">
          <p15:clr>
            <a:srgbClr val="A4A3A4"/>
          </p15:clr>
        </p15:guide>
        <p15:guide id="3" orient="horz" pos="574">
          <p15:clr>
            <a:srgbClr val="A4A3A4"/>
          </p15:clr>
        </p15:guide>
        <p15:guide id="4" pos="1372">
          <p15:clr>
            <a:srgbClr val="A4A3A4"/>
          </p15:clr>
        </p15:guide>
        <p15:guide id="5" pos="126">
          <p15:clr>
            <a:srgbClr val="A4A3A4"/>
          </p15:clr>
        </p15:guide>
        <p15:guide id="6" pos="376">
          <p15:clr>
            <a:srgbClr val="A4A3A4"/>
          </p15:clr>
        </p15:guide>
        <p15:guide id="7" pos="5386">
          <p15:clr>
            <a:srgbClr val="A4A3A4"/>
          </p15:clr>
        </p15:guide>
        <p15:guide id="8" pos="39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43" autoAdjust="0"/>
    <p:restoredTop sz="94660"/>
  </p:normalViewPr>
  <p:slideViewPr>
    <p:cSldViewPr snapToGrid="0" showGuides="1">
      <p:cViewPr>
        <p:scale>
          <a:sx n="108" d="100"/>
          <a:sy n="108" d="100"/>
        </p:scale>
        <p:origin x="656" y="200"/>
      </p:cViewPr>
      <p:guideLst>
        <p:guide orient="horz" pos="396"/>
        <p:guide orient="horz" pos="4170"/>
        <p:guide orient="horz" pos="574"/>
        <p:guide pos="1372"/>
        <p:guide pos="126"/>
        <p:guide pos="376"/>
        <p:guide pos="5386"/>
        <p:guide pos="39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-1764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handoutMaster" Target="handoutMasters/handout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667A59-5ABA-42A5-AE74-6BFC240AEF22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6D64D-AE74-4260-87F6-41AA405331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694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3653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672519" y="2930672"/>
            <a:ext cx="6048000" cy="165576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0" cap="none" spc="0">
                <a:ln w="0"/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672520" y="1101600"/>
            <a:ext cx="6048000" cy="0"/>
          </a:xfrm>
          <a:prstGeom prst="line">
            <a:avLst/>
          </a:prstGeom>
          <a:ln w="107823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672520" y="5832000"/>
            <a:ext cx="6048000" cy="0"/>
          </a:xfrm>
          <a:prstGeom prst="line">
            <a:avLst/>
          </a:prstGeom>
          <a:ln w="889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414338" y="1328964"/>
            <a:ext cx="1951037" cy="341788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accent2"/>
                </a:solidFill>
              </a:defRPr>
            </a:lvl2pPr>
            <a:lvl3pPr marL="914400" indent="0">
              <a:buNone/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 marL="1828800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 smtClean="0"/>
              <a:t>Click to insert author name / </a:t>
            </a:r>
            <a:r>
              <a:rPr lang="en-US" dirty="0" err="1" smtClean="0"/>
              <a:t>organisation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596849" y="6101711"/>
            <a:ext cx="2747962" cy="5111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000" b="0" cap="none" spc="0" baseline="0" dirty="0">
                <a:ln w="0"/>
                <a:solidFill>
                  <a:schemeClr val="tx1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smtClean="0"/>
              <a:t>THIS PRESENTATION IS CLASSIFIED: PUBLIC</a:t>
            </a:r>
            <a:endParaRPr lang="en-GB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72520" y="1101600"/>
            <a:ext cx="6048000" cy="0"/>
          </a:xfrm>
          <a:prstGeom prst="line">
            <a:avLst/>
          </a:prstGeom>
          <a:ln w="107823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672520" y="5832000"/>
            <a:ext cx="6048000" cy="0"/>
          </a:xfrm>
          <a:prstGeom prst="line">
            <a:avLst/>
          </a:prstGeom>
          <a:ln w="889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365" y="6022047"/>
            <a:ext cx="2909330" cy="547924"/>
          </a:xfrm>
          <a:prstGeom prst="rect">
            <a:avLst/>
          </a:prstGeom>
        </p:spPr>
      </p:pic>
      <p:sp>
        <p:nvSpPr>
          <p:cNvPr id="23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2672520" y="1340889"/>
            <a:ext cx="6048000" cy="122269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lIns="0" tIns="0" rIns="0" bIns="0">
            <a:noAutofit/>
          </a:bodyPr>
          <a:lstStyle>
            <a:lvl1pPr>
              <a:buNone/>
              <a:defRPr sz="4200" b="0" cap="none" spc="0" baseline="0">
                <a:ln w="0"/>
                <a:solidFill>
                  <a:schemeClr val="tx1"/>
                </a:solidFill>
                <a:effectLst/>
              </a:defRPr>
            </a:lvl1pPr>
            <a:lvl2pPr>
              <a:defRPr sz="4200" baseline="0">
                <a:solidFill>
                  <a:schemeClr val="bg1"/>
                </a:solidFill>
              </a:defRPr>
            </a:lvl2pPr>
            <a:lvl3pPr>
              <a:defRPr sz="4200" baseline="0">
                <a:solidFill>
                  <a:schemeClr val="bg1"/>
                </a:solidFill>
              </a:defRPr>
            </a:lvl3pPr>
            <a:lvl4pPr>
              <a:defRPr sz="4200" baseline="0">
                <a:solidFill>
                  <a:schemeClr val="bg1"/>
                </a:solidFill>
              </a:defRPr>
            </a:lvl4pPr>
            <a:lvl5pPr>
              <a:defRPr sz="42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596849" y="5404028"/>
            <a:ext cx="2871788" cy="316523"/>
          </a:xfrm>
          <a:prstGeom prst="rect">
            <a:avLst/>
          </a:prstGeom>
        </p:spPr>
        <p:txBody>
          <a:bodyPr/>
          <a:lstStyle>
            <a:lvl1pPr>
              <a:buNone/>
              <a:defRPr sz="1400" b="0" cap="none" spc="0">
                <a:ln w="0"/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GB" dirty="0" smtClean="0"/>
              <a:t>type date here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37" y="5878853"/>
            <a:ext cx="1219814" cy="72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2740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37560" y="569913"/>
            <a:ext cx="1663811" cy="1295999"/>
          </a:xfrm>
          <a:prstGeom prst="rect">
            <a:avLst/>
          </a:prstGeom>
          <a:solidFill>
            <a:schemeClr val="bg1"/>
          </a:solidFill>
        </p:spPr>
        <p:txBody>
          <a:bodyPr lIns="0" tIns="0" anchor="t" anchorCtr="0">
            <a:normAutofit/>
          </a:bodyPr>
          <a:lstStyle>
            <a:lvl1pPr>
              <a:defRPr sz="1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1915437" y="497343"/>
            <a:ext cx="6952792" cy="5932486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5864466"/>
            <a:ext cx="1217656" cy="725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020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661248"/>
            <a:ext cx="9144000" cy="11967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600" y="6022800"/>
            <a:ext cx="2905492" cy="547200"/>
          </a:xfrm>
          <a:prstGeom prst="rect">
            <a:avLst/>
          </a:prstGeom>
        </p:spPr>
      </p:pic>
      <p:sp>
        <p:nvSpPr>
          <p:cNvPr id="2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3528" y="5013176"/>
            <a:ext cx="8352928" cy="64807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b="0" cap="none" spc="0" baseline="0">
                <a:ln w="0"/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414000" y="1043544"/>
            <a:ext cx="1951829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PRESENTATION BY:</a:t>
            </a:r>
            <a:endParaRPr lang="en-GB" sz="1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414338" y="1328964"/>
            <a:ext cx="1951037" cy="152397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1400" b="0" cap="none" spc="0" baseline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  <a:lvl2pPr marL="457200" indent="0">
              <a:buNone/>
              <a:defRPr>
                <a:solidFill>
                  <a:schemeClr val="accent2"/>
                </a:solidFill>
              </a:defRPr>
            </a:lvl2pPr>
            <a:lvl3pPr marL="914400" indent="0">
              <a:buNone/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 marL="1828800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 smtClean="0"/>
              <a:t>Click to insert author name / </a:t>
            </a:r>
            <a:r>
              <a:rPr lang="en-US" dirty="0" err="1" smtClean="0"/>
              <a:t>organisation</a:t>
            </a:r>
            <a:endParaRPr lang="en-US" dirty="0" smtClean="0"/>
          </a:p>
        </p:txBody>
      </p:sp>
      <p:sp>
        <p:nvSpPr>
          <p:cNvPr id="25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2691331" y="260350"/>
            <a:ext cx="6042133" cy="3816722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323850" y="4149403"/>
            <a:ext cx="8424614" cy="93503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buNone/>
              <a:defRPr sz="4200" b="0" cap="none" spc="0" baseline="0">
                <a:ln w="0"/>
                <a:solidFill>
                  <a:schemeClr val="tx1"/>
                </a:solidFill>
                <a:effectLst/>
              </a:defRPr>
            </a:lvl1pPr>
            <a:lvl2pPr>
              <a:defRPr sz="4200" baseline="0">
                <a:solidFill>
                  <a:schemeClr val="bg1"/>
                </a:solidFill>
              </a:defRPr>
            </a:lvl2pPr>
            <a:lvl3pPr>
              <a:defRPr sz="4200" baseline="0">
                <a:solidFill>
                  <a:schemeClr val="bg1"/>
                </a:solidFill>
              </a:defRPr>
            </a:lvl3pPr>
            <a:lvl4pPr>
              <a:defRPr sz="4200" baseline="0">
                <a:solidFill>
                  <a:schemeClr val="bg1"/>
                </a:solidFill>
              </a:defRPr>
            </a:lvl4pPr>
            <a:lvl5pPr>
              <a:defRPr sz="420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add title</a:t>
            </a:r>
            <a:endParaRPr lang="en-GB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37" y="5878853"/>
            <a:ext cx="1219814" cy="723600"/>
          </a:xfrm>
          <a:prstGeom prst="rect">
            <a:avLst/>
          </a:prstGeom>
        </p:spPr>
      </p:pic>
      <p:sp>
        <p:nvSpPr>
          <p:cNvPr id="12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596849" y="6101711"/>
            <a:ext cx="2747962" cy="5111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000" b="0" cap="none" spc="0" baseline="0" dirty="0">
                <a:ln w="0"/>
                <a:solidFill>
                  <a:schemeClr val="bg1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smtClean="0"/>
              <a:t>THIS PRESENTATION IS CLASSIFIED: </a:t>
            </a:r>
            <a:r>
              <a:rPr lang="en-GB" b="1" dirty="0" smtClean="0"/>
              <a:t>PUBLIC / RESTRICTED INTERNAL / RESTRICTED EXTERNAL</a:t>
            </a:r>
            <a:endParaRPr lang="en-GB" dirty="0" smtClean="0"/>
          </a:p>
          <a:p>
            <a:pPr lvl="0"/>
            <a:endParaRPr lang="en-GB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596849" y="5808595"/>
            <a:ext cx="2871788" cy="316523"/>
          </a:xfrm>
          <a:prstGeom prst="rect">
            <a:avLst/>
          </a:prstGeom>
        </p:spPr>
        <p:txBody>
          <a:bodyPr/>
          <a:lstStyle>
            <a:lvl1pPr>
              <a:buNone/>
              <a:defRPr sz="1400" b="0" cap="none" spc="0">
                <a:ln w="0"/>
                <a:solidFill>
                  <a:schemeClr val="bg1"/>
                </a:solidFill>
                <a:effectLst/>
              </a:defRPr>
            </a:lvl1pPr>
          </a:lstStyle>
          <a:p>
            <a:pPr lvl="0"/>
            <a:r>
              <a:rPr lang="en-GB" dirty="0" smtClean="0"/>
              <a:t>type date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82874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00025" y="911225"/>
            <a:ext cx="8566606" cy="5001895"/>
          </a:xfrm>
          <a:prstGeom prst="rect">
            <a:avLst/>
          </a:prstGeom>
        </p:spPr>
        <p:txBody>
          <a:bodyPr tIns="0" bIns="0"/>
          <a:lstStyle>
            <a:lvl1pPr marL="0" indent="0">
              <a:buClr>
                <a:schemeClr val="tx1"/>
              </a:buClr>
              <a:buSzPct val="130000"/>
              <a:buFont typeface="Arial" panose="020B0604020202020204" pitchFamily="34" charset="0"/>
              <a:buNone/>
              <a:defRPr>
                <a:solidFill>
                  <a:schemeClr val="tx2"/>
                </a:solidFill>
              </a:defRPr>
            </a:lvl1pPr>
            <a:lvl2pPr marL="342900" indent="-342900">
              <a:lnSpc>
                <a:spcPct val="100000"/>
              </a:lnSpc>
              <a:buClr>
                <a:schemeClr val="tx1"/>
              </a:buClr>
              <a:buSzPct val="130000"/>
              <a:buFont typeface="Arial" panose="020B0604020202020204" pitchFamily="34" charset="0"/>
              <a:buChar char="•"/>
              <a:defRPr sz="2400" b="0">
                <a:solidFill>
                  <a:schemeClr val="tx2"/>
                </a:solidFill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/>
            </a:lvl3pPr>
            <a:lvl4pPr>
              <a:lnSpc>
                <a:spcPct val="100000"/>
              </a:lnSpc>
              <a:spcBef>
                <a:spcPts val="1200"/>
              </a:spcBef>
              <a:defRPr/>
            </a:lvl4pPr>
            <a:lvl5pPr>
              <a:lnSpc>
                <a:spcPct val="100000"/>
              </a:lnSpc>
              <a:spcBef>
                <a:spcPts val="1200"/>
              </a:spcBef>
              <a:defRPr/>
            </a:lvl5pPr>
          </a:lstStyle>
          <a:p>
            <a:pPr lvl="0"/>
            <a:r>
              <a:rPr lang="en-US" dirty="0" smtClean="0"/>
              <a:t>Click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00" y="6048749"/>
            <a:ext cx="932229" cy="55506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22268"/>
            <a:ext cx="9144000" cy="942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25" y="207629"/>
            <a:ext cx="7886700" cy="41047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4616749" y="6048749"/>
            <a:ext cx="4198938" cy="555625"/>
          </a:xfrm>
          <a:prstGeom prst="rect">
            <a:avLst/>
          </a:prstGeom>
        </p:spPr>
        <p:txBody>
          <a:bodyPr anchor="b" anchorCtr="0"/>
          <a:lstStyle>
            <a:lvl1pPr algn="r">
              <a:buNone/>
              <a:defRPr sz="140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Add any copyright credits here. If not applicable,  just leave it (it won’t show)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9356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00025" y="488179"/>
            <a:ext cx="1728528" cy="1295999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 anchor="t" anchorCtr="0">
            <a:noAutofit/>
          </a:bodyPr>
          <a:lstStyle>
            <a:lvl1pPr>
              <a:defRPr sz="1600" cap="none"/>
            </a:lvl1pPr>
          </a:lstStyle>
          <a:p>
            <a:r>
              <a:rPr lang="en-US" dirty="0" smtClean="0"/>
              <a:t>CLICK TO EDIT SLIDE TITLE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178049" y="497343"/>
            <a:ext cx="6690179" cy="6106474"/>
          </a:xfrm>
          <a:prstGeom prst="rect">
            <a:avLst/>
          </a:prstGeom>
        </p:spPr>
        <p:txBody>
          <a:bodyPr lIns="0" tIns="0" rIns="0" bIns="0"/>
          <a:lstStyle>
            <a:lvl1pPr marL="457200" indent="-457200">
              <a:buClr>
                <a:schemeClr val="tx1"/>
              </a:buClr>
              <a:buSzPct val="130000"/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1pPr>
            <a:lvl2pPr marL="216000" indent="-216000">
              <a:lnSpc>
                <a:spcPct val="100000"/>
              </a:lnSpc>
              <a:buClr>
                <a:schemeClr val="tx1"/>
              </a:buClr>
              <a:buSzPct val="130000"/>
              <a:defRPr sz="2400" b="0">
                <a:solidFill>
                  <a:schemeClr val="tx2"/>
                </a:solidFill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/>
            </a:lvl3pPr>
            <a:lvl4pPr>
              <a:lnSpc>
                <a:spcPct val="100000"/>
              </a:lnSpc>
              <a:spcBef>
                <a:spcPts val="1200"/>
              </a:spcBef>
              <a:defRPr/>
            </a:lvl4pPr>
            <a:lvl5pPr>
              <a:lnSpc>
                <a:spcPct val="100000"/>
              </a:lnSpc>
              <a:spcBef>
                <a:spcPts val="1200"/>
              </a:spcBef>
              <a:defRPr/>
            </a:lvl5pPr>
          </a:lstStyle>
          <a:p>
            <a:pPr lvl="0"/>
            <a:r>
              <a:rPr lang="en-US" dirty="0" smtClean="0"/>
              <a:t>Click to add text or other content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-22268"/>
            <a:ext cx="9144000" cy="942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00" y="6048749"/>
            <a:ext cx="932229" cy="555068"/>
          </a:xfrm>
          <a:prstGeom prst="rect">
            <a:avLst/>
          </a:prstGeom>
        </p:spPr>
      </p:pic>
      <p:sp>
        <p:nvSpPr>
          <p:cNvPr id="8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200025" y="4240320"/>
            <a:ext cx="1728528" cy="1477364"/>
          </a:xfrm>
          <a:prstGeom prst="rect">
            <a:avLst/>
          </a:prstGeom>
        </p:spPr>
        <p:txBody>
          <a:bodyPr anchor="b" anchorCtr="0"/>
          <a:lstStyle>
            <a:lvl1pPr algn="r">
              <a:buNone/>
              <a:defRPr sz="140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Add any copyright credits here. If not applicable,  just leave it (it won’t show)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060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00" y="190800"/>
            <a:ext cx="8313750" cy="439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00" y="6048749"/>
            <a:ext cx="932229" cy="555068"/>
          </a:xfrm>
          <a:prstGeom prst="rect">
            <a:avLst/>
          </a:prstGeom>
        </p:spPr>
      </p:pic>
      <p:sp>
        <p:nvSpPr>
          <p:cNvPr id="12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200025" y="911225"/>
            <a:ext cx="4198938" cy="5001895"/>
          </a:xfrm>
          <a:prstGeom prst="rect">
            <a:avLst/>
          </a:prstGeom>
        </p:spPr>
        <p:txBody>
          <a:bodyPr tIns="0" bIns="0"/>
          <a:lstStyle>
            <a:lvl1pPr marL="0" indent="0">
              <a:buClr>
                <a:schemeClr val="tx1"/>
              </a:buClr>
              <a:buSzPct val="130000"/>
              <a:buFont typeface="Arial" panose="020B0604020202020204" pitchFamily="34" charset="0"/>
              <a:buNone/>
              <a:defRPr>
                <a:solidFill>
                  <a:schemeClr val="tx2"/>
                </a:solidFill>
              </a:defRPr>
            </a:lvl1pPr>
            <a:lvl2pPr marL="342900" indent="-342900">
              <a:lnSpc>
                <a:spcPct val="100000"/>
              </a:lnSpc>
              <a:buClr>
                <a:schemeClr val="tx1"/>
              </a:buClr>
              <a:buSzPct val="130000"/>
              <a:buFont typeface="Arial" panose="020B0604020202020204" pitchFamily="34" charset="0"/>
              <a:buChar char="•"/>
              <a:defRPr sz="2400" b="0">
                <a:solidFill>
                  <a:schemeClr val="tx2"/>
                </a:solidFill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/>
            </a:lvl3pPr>
            <a:lvl4pPr>
              <a:lnSpc>
                <a:spcPct val="100000"/>
              </a:lnSpc>
              <a:spcBef>
                <a:spcPts val="1200"/>
              </a:spcBef>
              <a:defRPr/>
            </a:lvl4pPr>
            <a:lvl5pPr>
              <a:lnSpc>
                <a:spcPct val="100000"/>
              </a:lnSpc>
              <a:spcBef>
                <a:spcPts val="1200"/>
              </a:spcBef>
              <a:defRPr/>
            </a:lvl5pPr>
          </a:lstStyle>
          <a:p>
            <a:pPr lvl="0"/>
            <a:r>
              <a:rPr lang="en-US" dirty="0" smtClean="0"/>
              <a:t>Click to add text or other content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3" hasCustomPrompt="1"/>
          </p:nvPr>
        </p:nvSpPr>
        <p:spPr>
          <a:xfrm>
            <a:off x="4616749" y="911224"/>
            <a:ext cx="4198938" cy="5001895"/>
          </a:xfrm>
          <a:prstGeom prst="rect">
            <a:avLst/>
          </a:prstGeom>
        </p:spPr>
        <p:txBody>
          <a:bodyPr tIns="0" bIns="0"/>
          <a:lstStyle>
            <a:lvl1pPr marL="0" indent="0">
              <a:buClr>
                <a:schemeClr val="tx1"/>
              </a:buClr>
              <a:buSzPct val="130000"/>
              <a:buFont typeface="Arial" panose="020B0604020202020204" pitchFamily="34" charset="0"/>
              <a:buNone/>
              <a:defRPr>
                <a:solidFill>
                  <a:schemeClr val="tx2"/>
                </a:solidFill>
              </a:defRPr>
            </a:lvl1pPr>
            <a:lvl2pPr marL="342900" indent="-342900">
              <a:lnSpc>
                <a:spcPct val="100000"/>
              </a:lnSpc>
              <a:buClr>
                <a:schemeClr val="tx1"/>
              </a:buClr>
              <a:buSzPct val="130000"/>
              <a:buFont typeface="Arial" panose="020B0604020202020204" pitchFamily="34" charset="0"/>
              <a:buChar char="•"/>
              <a:defRPr sz="2400" b="0">
                <a:solidFill>
                  <a:schemeClr val="tx2"/>
                </a:solidFill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/>
            </a:lvl3pPr>
            <a:lvl4pPr>
              <a:lnSpc>
                <a:spcPct val="100000"/>
              </a:lnSpc>
              <a:spcBef>
                <a:spcPts val="1200"/>
              </a:spcBef>
              <a:defRPr/>
            </a:lvl4pPr>
            <a:lvl5pPr>
              <a:lnSpc>
                <a:spcPct val="100000"/>
              </a:lnSpc>
              <a:spcBef>
                <a:spcPts val="1200"/>
              </a:spcBef>
              <a:defRPr/>
            </a:lvl5pPr>
          </a:lstStyle>
          <a:p>
            <a:pPr lvl="0"/>
            <a:r>
              <a:rPr lang="en-US" dirty="0" smtClean="0"/>
              <a:t>Click to add text or other content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4616749" y="6048749"/>
            <a:ext cx="4198938" cy="555625"/>
          </a:xfrm>
          <a:prstGeom prst="rect">
            <a:avLst/>
          </a:prstGeom>
        </p:spPr>
        <p:txBody>
          <a:bodyPr anchor="b" anchorCtr="0"/>
          <a:lstStyle>
            <a:lvl1pPr algn="r">
              <a:buNone/>
              <a:defRPr sz="140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Add any copyright credits here. If not applicable,  just leave it (it won’t show)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2026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/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480000" y="72000"/>
            <a:ext cx="2664000" cy="6786000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0" y="-22268"/>
            <a:ext cx="9144000" cy="942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endParaRPr lang="en-GB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00" y="6048749"/>
            <a:ext cx="932229" cy="555068"/>
          </a:xfrm>
          <a:prstGeom prst="rect">
            <a:avLst/>
          </a:prstGeom>
        </p:spPr>
      </p:pic>
      <p:sp>
        <p:nvSpPr>
          <p:cNvPr id="7" name="Content Placeholder 5"/>
          <p:cNvSpPr>
            <a:spLocks noGrp="1"/>
          </p:cNvSpPr>
          <p:nvPr>
            <p:ph sz="quarter" idx="14" hasCustomPrompt="1"/>
          </p:nvPr>
        </p:nvSpPr>
        <p:spPr>
          <a:xfrm>
            <a:off x="200026" y="911225"/>
            <a:ext cx="6134274" cy="497141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>
                <a:schemeClr val="tx1"/>
              </a:buClr>
              <a:buSzPct val="130000"/>
              <a:buFont typeface="Arial" panose="020B0604020202020204" pitchFamily="34" charset="0"/>
              <a:buNone/>
              <a:defRPr>
                <a:solidFill>
                  <a:schemeClr val="tx2"/>
                </a:solidFill>
              </a:defRPr>
            </a:lvl1pPr>
            <a:lvl2pPr marL="216000" indent="-216000">
              <a:lnSpc>
                <a:spcPct val="100000"/>
              </a:lnSpc>
              <a:buClr>
                <a:schemeClr val="tx1"/>
              </a:buClr>
              <a:buSzPct val="130000"/>
              <a:defRPr sz="2400" b="0">
                <a:solidFill>
                  <a:schemeClr val="tx2"/>
                </a:solidFill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/>
            </a:lvl3pPr>
            <a:lvl4pPr>
              <a:lnSpc>
                <a:spcPct val="100000"/>
              </a:lnSpc>
              <a:spcBef>
                <a:spcPts val="1200"/>
              </a:spcBef>
              <a:defRPr/>
            </a:lvl4pPr>
            <a:lvl5pPr>
              <a:lnSpc>
                <a:spcPct val="100000"/>
              </a:lnSpc>
              <a:spcBef>
                <a:spcPts val="1200"/>
              </a:spcBef>
              <a:defRPr/>
            </a:lvl5pPr>
          </a:lstStyle>
          <a:p>
            <a:pPr lvl="0"/>
            <a:r>
              <a:rPr lang="en-US" dirty="0" smtClean="0"/>
              <a:t>Click to add text or other content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200026" y="188913"/>
            <a:ext cx="6134099" cy="439737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ts val="2200"/>
              </a:lnSpc>
              <a:buNone/>
              <a:defRPr sz="1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SLIDE TITLE</a:t>
            </a:r>
            <a:endParaRPr lang="en-GB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2150639" y="6048749"/>
            <a:ext cx="4198938" cy="555625"/>
          </a:xfrm>
          <a:prstGeom prst="rect">
            <a:avLst/>
          </a:prstGeom>
        </p:spPr>
        <p:txBody>
          <a:bodyPr anchor="b" anchorCtr="0"/>
          <a:lstStyle>
            <a:lvl1pPr algn="r">
              <a:buNone/>
              <a:defRPr sz="140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Add any copyright credits here. If not applicable,  just leave it (it won’t show)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27375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19">
          <p15:clr>
            <a:srgbClr val="FBAE40"/>
          </p15:clr>
        </p15:guide>
        <p15:guide id="2" pos="113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/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00025" y="910800"/>
            <a:ext cx="1726747" cy="3264960"/>
          </a:xfrm>
          <a:prstGeom prst="rect">
            <a:avLst/>
          </a:prstGeo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Aft>
                <a:spcPts val="600"/>
              </a:spcAft>
              <a:buNone/>
              <a:defRPr sz="1600" b="1" cap="none" baseline="0">
                <a:solidFill>
                  <a:schemeClr val="tx1"/>
                </a:solidFill>
              </a:defRPr>
            </a:lvl1pPr>
            <a:lvl2pPr marL="0" indent="0">
              <a:lnSpc>
                <a:spcPts val="2200"/>
              </a:lnSpc>
              <a:spcBef>
                <a:spcPts val="300"/>
              </a:spcBef>
              <a:spcAft>
                <a:spcPts val="0"/>
              </a:spcAft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2pPr>
            <a:lvl3pPr marL="0" indent="0">
              <a:lnSpc>
                <a:spcPts val="2200"/>
              </a:lnSpc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  <a:buSzPct val="85000"/>
              <a:buFont typeface="Arial" panose="020B0604020202020204" pitchFamily="34" charset="0"/>
              <a:buNone/>
              <a:defRPr sz="1600" i="1">
                <a:solidFill>
                  <a:schemeClr val="accent1"/>
                </a:solidFill>
              </a:defRPr>
            </a:lvl3pPr>
            <a:lvl4pPr marL="432000" indent="-144000">
              <a:buClr>
                <a:schemeClr val="tx1"/>
              </a:buClr>
              <a:buSzPct val="70000"/>
              <a:defRPr sz="1400">
                <a:solidFill>
                  <a:schemeClr val="tx2"/>
                </a:solidFill>
              </a:defRPr>
            </a:lvl4pPr>
            <a:lvl5pPr marL="432000" indent="-144000">
              <a:buSzPct val="70000"/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Click to add text 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22268"/>
            <a:ext cx="9144000" cy="942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00024" y="187554"/>
            <a:ext cx="8559577" cy="44109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endParaRPr lang="en-GB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00" y="6048749"/>
            <a:ext cx="932229" cy="555068"/>
          </a:xfrm>
          <a:prstGeom prst="rect">
            <a:avLst/>
          </a:prstGeom>
        </p:spPr>
      </p:pic>
      <p:sp>
        <p:nvSpPr>
          <p:cNvPr id="7" name="Content Placeholder 5"/>
          <p:cNvSpPr>
            <a:spLocks noGrp="1"/>
          </p:cNvSpPr>
          <p:nvPr>
            <p:ph sz="quarter" idx="13" hasCustomPrompt="1"/>
          </p:nvPr>
        </p:nvSpPr>
        <p:spPr>
          <a:xfrm>
            <a:off x="2178050" y="911225"/>
            <a:ext cx="6690179" cy="57086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Clr>
                <a:schemeClr val="tx1"/>
              </a:buClr>
              <a:buSzPct val="130000"/>
              <a:buFont typeface="Arial" panose="020B0604020202020204" pitchFamily="34" charset="0"/>
              <a:buNone/>
              <a:defRPr>
                <a:solidFill>
                  <a:schemeClr val="tx2"/>
                </a:solidFill>
              </a:defRPr>
            </a:lvl1pPr>
            <a:lvl2pPr marL="216000" indent="-216000">
              <a:lnSpc>
                <a:spcPct val="100000"/>
              </a:lnSpc>
              <a:buClr>
                <a:schemeClr val="tx1"/>
              </a:buClr>
              <a:buSzPct val="130000"/>
              <a:defRPr sz="2400" b="0">
                <a:solidFill>
                  <a:schemeClr val="tx2"/>
                </a:solidFill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/>
            </a:lvl3pPr>
            <a:lvl4pPr>
              <a:lnSpc>
                <a:spcPct val="100000"/>
              </a:lnSpc>
              <a:spcBef>
                <a:spcPts val="1200"/>
              </a:spcBef>
              <a:defRPr/>
            </a:lvl4pPr>
            <a:lvl5pPr>
              <a:lnSpc>
                <a:spcPct val="100000"/>
              </a:lnSpc>
              <a:spcBef>
                <a:spcPts val="1200"/>
              </a:spcBef>
              <a:defRPr/>
            </a:lvl5pPr>
          </a:lstStyle>
          <a:p>
            <a:pPr lvl="0"/>
            <a:r>
              <a:rPr lang="en-US" dirty="0" smtClean="0"/>
              <a:t>Click to add text or other content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200023" y="4678681"/>
            <a:ext cx="1732757" cy="1239520"/>
          </a:xfrm>
          <a:prstGeom prst="rect">
            <a:avLst/>
          </a:prstGeom>
        </p:spPr>
        <p:txBody>
          <a:bodyPr anchor="b" anchorCtr="0"/>
          <a:lstStyle>
            <a:lvl1pPr algn="r">
              <a:buNone/>
              <a:defRPr sz="140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This box is for copyright credits. If not applicable,  just leave it (it won’t show)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5695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480175" cy="68580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480000" y="0"/>
            <a:ext cx="2664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ontent Placeholder 9"/>
          <p:cNvSpPr>
            <a:spLocks noGrp="1"/>
          </p:cNvSpPr>
          <p:nvPr>
            <p:ph sz="quarter" idx="12" hasCustomPrompt="1"/>
          </p:nvPr>
        </p:nvSpPr>
        <p:spPr>
          <a:xfrm>
            <a:off x="6754725" y="783903"/>
            <a:ext cx="2114550" cy="56467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1800"/>
              </a:spcBef>
              <a:buNone/>
              <a:defRPr sz="1200" b="1" cap="all" baseline="0">
                <a:solidFill>
                  <a:schemeClr val="bg1"/>
                </a:solidFill>
              </a:defRPr>
            </a:lvl1pPr>
            <a:lvl2pPr marL="0" indent="0">
              <a:lnSpc>
                <a:spcPct val="90000"/>
              </a:lnSpc>
              <a:spcBef>
                <a:spcPts val="400"/>
              </a:spcBef>
              <a:spcAft>
                <a:spcPts val="2400"/>
              </a:spcAft>
              <a:buNone/>
              <a:defRPr sz="32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0">
              <a:lnSpc>
                <a:spcPts val="2600"/>
              </a:lnSpc>
              <a:buClr>
                <a:schemeClr val="accent1"/>
              </a:buClr>
              <a:buFont typeface="Arial" panose="020B0604020202020204" pitchFamily="34" charset="0"/>
              <a:buNone/>
              <a:defRPr sz="1900">
                <a:solidFill>
                  <a:schemeClr val="bg1"/>
                </a:solidFill>
              </a:defRPr>
            </a:lvl3pPr>
            <a:lvl4pPr marL="0" indent="0">
              <a:lnSpc>
                <a:spcPts val="2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4pPr>
            <a:lvl5pPr marL="792000" indent="0">
              <a:lnSpc>
                <a:spcPct val="100000"/>
              </a:lnSpc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Click to add text or other content</a:t>
            </a:r>
          </a:p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524284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ank You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5661248"/>
            <a:ext cx="9144000" cy="11967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88225" y="2194531"/>
            <a:ext cx="6048000" cy="129530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US" sz="72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350" y="6066215"/>
            <a:ext cx="2905492" cy="547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37" y="5878853"/>
            <a:ext cx="1219814" cy="723600"/>
          </a:xfrm>
          <a:prstGeom prst="rect">
            <a:avLst/>
          </a:prstGeom>
        </p:spPr>
      </p:pic>
      <p:sp>
        <p:nvSpPr>
          <p:cNvPr id="6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573136" y="3826312"/>
            <a:ext cx="8228687" cy="1557313"/>
          </a:xfrm>
          <a:prstGeom prst="rect">
            <a:avLst/>
          </a:prstGeom>
        </p:spPr>
        <p:txBody>
          <a:bodyPr anchor="b" anchorCtr="0"/>
          <a:lstStyle>
            <a:lvl1pPr algn="l">
              <a:buNone/>
              <a:defRPr sz="140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If you haven’t added credits elsewhere, you could put them here.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8235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4422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23" r:id="rId2"/>
    <p:sldLayoutId id="2147483715" r:id="rId3"/>
    <p:sldLayoutId id="2147483713" r:id="rId4"/>
    <p:sldLayoutId id="2147483729" r:id="rId5"/>
    <p:sldLayoutId id="2147483716" r:id="rId6"/>
    <p:sldLayoutId id="2147483722" r:id="rId7"/>
    <p:sldLayoutId id="2147483719" r:id="rId8"/>
    <p:sldLayoutId id="2147483724" r:id="rId9"/>
    <p:sldLayoutId id="2147483730" r:id="rId10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914400" rtl="0" eaLnBrk="1" latinLnBrk="0" hangingPunct="1">
        <a:lnSpc>
          <a:spcPts val="2200"/>
        </a:lnSpc>
        <a:spcBef>
          <a:spcPct val="0"/>
        </a:spcBef>
        <a:buNone/>
        <a:defRPr sz="1600" b="1" kern="1200" cap="all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ts val="1800"/>
        </a:spcBef>
        <a:buClr>
          <a:schemeClr val="bg1"/>
        </a:buClr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74625" indent="-174625" algn="l" defTabSz="914400" rtl="0" eaLnBrk="1" latinLnBrk="0" hangingPunct="1">
        <a:lnSpc>
          <a:spcPct val="150000"/>
        </a:lnSpc>
        <a:spcBef>
          <a:spcPts val="2000"/>
        </a:spcBef>
        <a:buClr>
          <a:schemeClr val="bg1"/>
        </a:buClr>
        <a:buFont typeface="Arial" panose="020B0604020202020204" pitchFamily="34" charset="0"/>
        <a:buChar char="•"/>
        <a:defRPr sz="1900" b="1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31813" indent="-342900" algn="l" defTabSz="914400" rtl="0" eaLnBrk="1" latinLnBrk="0" hangingPunct="1">
        <a:lnSpc>
          <a:spcPct val="150000"/>
        </a:lnSpc>
        <a:spcBef>
          <a:spcPts val="2000"/>
        </a:spcBef>
        <a:buClr>
          <a:schemeClr val="accent1"/>
        </a:buClr>
        <a:buFont typeface="Arial" panose="020B0604020202020204" pitchFamily="34" charset="0"/>
        <a:buChar char="—"/>
        <a:defRPr sz="19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93775" indent="-395288" algn="l" defTabSz="914400" rtl="0" eaLnBrk="1" latinLnBrk="0" hangingPunct="1">
        <a:lnSpc>
          <a:spcPct val="150000"/>
        </a:lnSpc>
        <a:spcBef>
          <a:spcPts val="2000"/>
        </a:spcBef>
        <a:buClr>
          <a:schemeClr val="accent1"/>
        </a:buClr>
        <a:buFont typeface="Arial" panose="020B0604020202020204" pitchFamily="34" charset="0"/>
        <a:buChar char="»"/>
        <a:defRPr sz="19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93775" indent="0" algn="l" defTabSz="914400" rtl="0" eaLnBrk="1" latinLnBrk="0" hangingPunct="1">
        <a:lnSpc>
          <a:spcPct val="150000"/>
        </a:lnSpc>
        <a:spcBef>
          <a:spcPts val="2000"/>
        </a:spcBef>
        <a:buFont typeface="Arial" panose="020B0604020202020204" pitchFamily="34" charset="0"/>
        <a:buNone/>
        <a:defRPr sz="1900" kern="1200">
          <a:solidFill>
            <a:schemeClr val="tx2">
              <a:lumMod val="60000"/>
              <a:lumOff val="4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mailto:csin@opm.co.uk" TargetMode="External"/><Relationship Id="rId3" Type="http://schemas.openxmlformats.org/officeDocument/2006/relationships/hyperlink" Target="mailto:lroberts@opm.co.uk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 dirty="0"/>
              <a:t>I</a:t>
            </a:r>
            <a:r>
              <a:rPr lang="en-US" sz="2800" b="1" dirty="0" smtClean="0"/>
              <a:t>nterim findings – Year 2</a:t>
            </a:r>
          </a:p>
          <a:p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Evaluation of the Essex MST SIB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2667188" y="6054658"/>
            <a:ext cx="2871788" cy="316523"/>
          </a:xfrm>
        </p:spPr>
        <p:txBody>
          <a:bodyPr/>
          <a:lstStyle/>
          <a:p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66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impact of the sib on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200024" y="911225"/>
            <a:ext cx="4758837" cy="5001895"/>
          </a:xfrm>
        </p:spPr>
        <p:txBody>
          <a:bodyPr/>
          <a:lstStyle/>
          <a:p>
            <a:r>
              <a:rPr lang="en-GB" sz="2400" dirty="0" smtClean="0"/>
              <a:t>Mid-point panel review to flag additional needs or challenges (not specifically SIB-driven). </a:t>
            </a:r>
          </a:p>
          <a:p>
            <a:r>
              <a:rPr lang="en-GB" sz="2400" dirty="0" smtClean="0"/>
              <a:t>Stakeholders </a:t>
            </a:r>
            <a:r>
              <a:rPr lang="en-GB" sz="2400" dirty="0"/>
              <a:t>generally positive about the </a:t>
            </a:r>
            <a:r>
              <a:rPr lang="en-GB" sz="2400" dirty="0" smtClean="0"/>
              <a:t>data </a:t>
            </a:r>
            <a:r>
              <a:rPr lang="en-GB" sz="2400" dirty="0"/>
              <a:t>quality, rigour of </a:t>
            </a:r>
            <a:r>
              <a:rPr lang="en-GB" sz="2400" dirty="0" smtClean="0"/>
              <a:t>analysis</a:t>
            </a:r>
            <a:r>
              <a:rPr lang="en-GB" sz="2400" dirty="0"/>
              <a:t>, utility of the dashboard. </a:t>
            </a:r>
            <a:endParaRPr lang="en-GB" sz="2400" dirty="0" smtClean="0"/>
          </a:p>
          <a:p>
            <a:pPr lvl="0"/>
            <a:r>
              <a:rPr lang="en-GB" sz="2400" dirty="0"/>
              <a:t>SIB </a:t>
            </a:r>
            <a:r>
              <a:rPr lang="en-GB" sz="2400" dirty="0" smtClean="0"/>
              <a:t>supports sustained focus </a:t>
            </a:r>
            <a:r>
              <a:rPr lang="en-GB" sz="2400" dirty="0"/>
              <a:t>on outcomes: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SIB-funded </a:t>
            </a:r>
            <a:r>
              <a:rPr lang="en-GB" sz="2400" dirty="0"/>
              <a:t>Welfare </a:t>
            </a:r>
            <a:r>
              <a:rPr lang="en-GB" sz="2400" dirty="0" smtClean="0"/>
              <a:t>Call.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Renewed </a:t>
            </a:r>
            <a:r>
              <a:rPr lang="en-GB" sz="2400" dirty="0"/>
              <a:t>focus on improving the data returns from SDQs.</a:t>
            </a:r>
          </a:p>
          <a:p>
            <a:endParaRPr lang="en-GB" sz="2400" dirty="0"/>
          </a:p>
          <a:p>
            <a:endParaRPr lang="en-GB" sz="2400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5134707" y="298938"/>
            <a:ext cx="3886201" cy="5614182"/>
          </a:xfrm>
        </p:spPr>
        <p:txBody>
          <a:bodyPr/>
          <a:lstStyle/>
          <a:p>
            <a:r>
              <a:rPr lang="en-GB" sz="2400" b="1" dirty="0" smtClean="0"/>
              <a:t>Data collection </a:t>
            </a:r>
            <a:r>
              <a:rPr lang="en-GB" sz="2400" dirty="0" smtClean="0"/>
              <a:t>largely business as usual now. </a:t>
            </a:r>
          </a:p>
          <a:p>
            <a:r>
              <a:rPr lang="en-GB" sz="2400" dirty="0" smtClean="0"/>
              <a:t>SIB higher scrutiny = reduced error. </a:t>
            </a:r>
          </a:p>
          <a:p>
            <a:r>
              <a:rPr lang="en-GB" sz="2400" dirty="0"/>
              <a:t>RA </a:t>
            </a:r>
            <a:r>
              <a:rPr lang="en-GB" sz="2400" dirty="0" smtClean="0"/>
              <a:t>role </a:t>
            </a:r>
            <a:r>
              <a:rPr lang="en-GB" sz="2400" dirty="0"/>
              <a:t>in </a:t>
            </a:r>
            <a:r>
              <a:rPr lang="en-GB" sz="2400" dirty="0" smtClean="0"/>
              <a:t>monitoring: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30 months data collection.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Risk </a:t>
            </a:r>
            <a:r>
              <a:rPr lang="en-GB" sz="2400" dirty="0"/>
              <a:t>of adverse reaction by families?</a:t>
            </a:r>
          </a:p>
          <a:p>
            <a:r>
              <a:rPr lang="en-GB" sz="2400" dirty="0" smtClean="0"/>
              <a:t>But - ECC strong performance management culture: perceived to be less value added.</a:t>
            </a:r>
          </a:p>
          <a:p>
            <a:pPr marL="457200" indent="-457200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423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Impact of the sib on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6348046" y="826477"/>
            <a:ext cx="2479430" cy="5001895"/>
          </a:xfrm>
        </p:spPr>
        <p:txBody>
          <a:bodyPr/>
          <a:lstStyle/>
          <a:p>
            <a:endParaRPr lang="en-GB" sz="2400" dirty="0" smtClean="0"/>
          </a:p>
          <a:p>
            <a:endParaRPr lang="en-GB" sz="2400" dirty="0"/>
          </a:p>
          <a:p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3686" y="756138"/>
            <a:ext cx="8800314" cy="4928381"/>
          </a:xfrm>
        </p:spPr>
        <p:txBody>
          <a:bodyPr/>
          <a:lstStyle/>
          <a:p>
            <a:r>
              <a:rPr lang="en-GB" sz="2000" b="1" dirty="0" smtClean="0"/>
              <a:t>MST </a:t>
            </a:r>
            <a:r>
              <a:rPr lang="en-GB" sz="2000" b="1" dirty="0"/>
              <a:t>Inc. benchmarking: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Exceeded majority of target and national average scores.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Strong on proportion of YP living at home, case closure and proportion with no new arrests.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 smtClean="0"/>
              <a:t>Below </a:t>
            </a:r>
            <a:r>
              <a:rPr lang="en-GB" sz="2000" dirty="0"/>
              <a:t>benchmark in % of YP in school / employment, overall adherence scores and average no. of cases per therapist.</a:t>
            </a:r>
          </a:p>
          <a:p>
            <a:r>
              <a:rPr lang="en-GB" sz="2000" b="1" dirty="0"/>
              <a:t>Outcomes for families </a:t>
            </a:r>
          </a:p>
          <a:p>
            <a:r>
              <a:rPr lang="en-GB" sz="2000" dirty="0"/>
              <a:t>Avoiding days in care for participants.</a:t>
            </a:r>
          </a:p>
          <a:p>
            <a:r>
              <a:rPr lang="en-GB" sz="2000" dirty="0"/>
              <a:t>ECC spending more on SIB payments at this stage than planned for – nervousness re LA funding cuts, despite overall cap.</a:t>
            </a:r>
          </a:p>
          <a:p>
            <a:r>
              <a:rPr lang="en-GB" sz="2000" dirty="0" smtClean="0"/>
              <a:t>While actual number of 11-17 </a:t>
            </a:r>
            <a:r>
              <a:rPr lang="en-GB" sz="2000" dirty="0" err="1" smtClean="0"/>
              <a:t>yr</a:t>
            </a:r>
            <a:r>
              <a:rPr lang="en-GB" sz="2000" dirty="0" smtClean="0"/>
              <a:t> old LAC has reduced, they represent higher </a:t>
            </a:r>
            <a:r>
              <a:rPr lang="en-GB" sz="2000" dirty="0"/>
              <a:t>proportion of </a:t>
            </a:r>
            <a:r>
              <a:rPr lang="en-GB" sz="2000" dirty="0" smtClean="0"/>
              <a:t>overall LAC population– </a:t>
            </a:r>
            <a:r>
              <a:rPr lang="en-GB" sz="2000" dirty="0"/>
              <a:t>meeting system needs?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69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COMPARISON WITH OTHER MST AREAS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200025" y="1107831"/>
            <a:ext cx="4198938" cy="4805290"/>
          </a:xfrm>
        </p:spPr>
        <p:txBody>
          <a:bodyPr/>
          <a:lstStyle/>
          <a:p>
            <a:r>
              <a:rPr lang="en-GB" sz="2400" dirty="0"/>
              <a:t>Hard to compare the performance of the Essex service to others (sizes, contexts </a:t>
            </a:r>
            <a:r>
              <a:rPr lang="en-GB" sz="2400" dirty="0" err="1"/>
              <a:t>etc</a:t>
            </a:r>
            <a:r>
              <a:rPr lang="en-GB" sz="2400" dirty="0"/>
              <a:t>). </a:t>
            </a:r>
          </a:p>
          <a:p>
            <a:r>
              <a:rPr lang="en-GB" sz="2400" dirty="0" smtClean="0"/>
              <a:t>Survey respondents: </a:t>
            </a:r>
            <a:r>
              <a:rPr lang="en-GB" sz="2400" dirty="0"/>
              <a:t>Essex MST service slightly more effective than other MST services. </a:t>
            </a:r>
            <a:endParaRPr lang="en-GB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616749" y="1107831"/>
            <a:ext cx="4198938" cy="4805288"/>
          </a:xfrm>
        </p:spPr>
        <p:txBody>
          <a:bodyPr/>
          <a:lstStyle/>
          <a:p>
            <a:r>
              <a:rPr lang="en-GB" sz="2400" dirty="0"/>
              <a:t>SIB offers contractual longevity to the service not common </a:t>
            </a:r>
            <a:r>
              <a:rPr lang="en-GB" sz="2400" dirty="0" smtClean="0"/>
              <a:t>elsewhere.</a:t>
            </a:r>
            <a:endParaRPr lang="en-GB" sz="2400" dirty="0"/>
          </a:p>
          <a:p>
            <a:r>
              <a:rPr lang="en-GB" sz="2400" dirty="0" smtClean="0"/>
              <a:t>This provides the space to innovate and take risks (within the constraints of MST) to evolve into the highest performing service it can be.</a:t>
            </a:r>
          </a:p>
          <a:p>
            <a:endParaRPr lang="en-GB" sz="2400" dirty="0" smtClean="0"/>
          </a:p>
          <a:p>
            <a:endParaRPr lang="en-GB" sz="2400" dirty="0"/>
          </a:p>
          <a:p>
            <a:r>
              <a:rPr lang="en-GB" dirty="0"/>
              <a:t> 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969475" y="5059905"/>
            <a:ext cx="659423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Cannot firmly conclude whether the SIB impacts on outcomes. </a:t>
            </a:r>
          </a:p>
          <a:p>
            <a:r>
              <a:rPr lang="en-GB" sz="2800" dirty="0"/>
              <a:t>But – it is reported to help indirectly.</a:t>
            </a:r>
          </a:p>
        </p:txBody>
      </p:sp>
    </p:spTree>
    <p:extLst>
      <p:ext uri="{BB962C8B-B14F-4D97-AF65-F5344CB8AC3E}">
        <p14:creationId xmlns:p14="http://schemas.microsoft.com/office/powerpoint/2010/main" val="214926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Economic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200025" y="928810"/>
            <a:ext cx="4198938" cy="5001895"/>
          </a:xfrm>
        </p:spPr>
        <p:txBody>
          <a:bodyPr/>
          <a:lstStyle/>
          <a:p>
            <a:r>
              <a:rPr lang="en-GB" b="1" dirty="0">
                <a:solidFill>
                  <a:schemeClr val="accent1"/>
                </a:solidFill>
              </a:rPr>
              <a:t>What additional costs have been incurred by the project partners as a result of the Essex MST being commissioned by through a </a:t>
            </a:r>
            <a:r>
              <a:rPr lang="en-GB" b="1" dirty="0" smtClean="0">
                <a:solidFill>
                  <a:schemeClr val="accent1"/>
                </a:solidFill>
              </a:rPr>
              <a:t>SIB, </a:t>
            </a:r>
            <a:r>
              <a:rPr lang="en-GB" b="1" dirty="0">
                <a:solidFill>
                  <a:schemeClr val="accent1"/>
                </a:solidFill>
              </a:rPr>
              <a:t>versus being commissioned directly by </a:t>
            </a:r>
            <a:r>
              <a:rPr lang="en-GB" b="1" dirty="0" smtClean="0">
                <a:solidFill>
                  <a:schemeClr val="accent1"/>
                </a:solidFill>
              </a:rPr>
              <a:t>ECC?</a:t>
            </a:r>
            <a:endParaRPr lang="en-GB" dirty="0">
              <a:solidFill>
                <a:schemeClr val="accent1"/>
              </a:solidFill>
            </a:endParaRP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sz="2400" b="1" i="1" dirty="0" smtClean="0"/>
              <a:t>Scope </a:t>
            </a:r>
            <a:r>
              <a:rPr lang="en-GB" sz="2400" b="1" i="1" dirty="0"/>
              <a:t>of the assessment</a:t>
            </a:r>
          </a:p>
          <a:p>
            <a:r>
              <a:rPr lang="en-GB" sz="2400" dirty="0" smtClean="0"/>
              <a:t>The </a:t>
            </a:r>
            <a:r>
              <a:rPr lang="en-GB" sz="2400" dirty="0"/>
              <a:t>additional costs incurred during the</a:t>
            </a:r>
            <a:r>
              <a:rPr lang="en-GB" sz="2400" b="1" dirty="0"/>
              <a:t> </a:t>
            </a:r>
            <a:r>
              <a:rPr lang="en-GB" sz="2400" dirty="0"/>
              <a:t>MST delivery </a:t>
            </a:r>
            <a:r>
              <a:rPr lang="en-GB" sz="2400" dirty="0" smtClean="0"/>
              <a:t>phase (May </a:t>
            </a:r>
            <a:r>
              <a:rPr lang="en-GB" sz="2400" dirty="0"/>
              <a:t>2013 </a:t>
            </a:r>
            <a:r>
              <a:rPr lang="en-GB" sz="2400" dirty="0" smtClean="0"/>
              <a:t>onwards).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No direct </a:t>
            </a:r>
            <a:r>
              <a:rPr lang="en-GB" sz="2400" dirty="0" smtClean="0"/>
              <a:t>comparisons.</a:t>
            </a:r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/>
              <a:t>Hypothetical </a:t>
            </a:r>
            <a:r>
              <a:rPr lang="en-GB" sz="2400" dirty="0"/>
              <a:t>comparison conducted = subjective viewpoints</a:t>
            </a:r>
            <a:r>
              <a:rPr lang="en-GB" sz="2400" dirty="0" smtClean="0"/>
              <a:t>, </a:t>
            </a:r>
            <a:r>
              <a:rPr lang="en-GB" sz="2400" dirty="0"/>
              <a:t>based on </a:t>
            </a:r>
            <a:r>
              <a:rPr lang="en-GB" sz="2400" dirty="0" smtClean="0"/>
              <a:t>experience.</a:t>
            </a:r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Other MST sites were </a:t>
            </a:r>
            <a:r>
              <a:rPr lang="en-GB" sz="2400" dirty="0" smtClean="0"/>
              <a:t>interviewed</a:t>
            </a:r>
            <a:r>
              <a:rPr lang="en-GB" sz="2400" dirty="0"/>
              <a:t>. </a:t>
            </a:r>
            <a:r>
              <a:rPr lang="en-GB" sz="2400" dirty="0" smtClean="0"/>
              <a:t>But - local </a:t>
            </a:r>
            <a:r>
              <a:rPr lang="en-GB" sz="2400" dirty="0"/>
              <a:t>context </a:t>
            </a:r>
            <a:r>
              <a:rPr lang="en-GB" sz="2400" dirty="0" smtClean="0"/>
              <a:t>impacts.</a:t>
            </a:r>
            <a:endParaRPr lang="en-GB" sz="2400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99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of additional costs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200026" y="911225"/>
            <a:ext cx="3615836" cy="5001895"/>
          </a:xfrm>
        </p:spPr>
        <p:txBody>
          <a:bodyPr/>
          <a:lstStyle/>
          <a:p>
            <a:r>
              <a:rPr lang="en-GB" sz="2400" dirty="0" smtClean="0"/>
              <a:t>Assumes that all CSSL/SF activities are additional (unless transferred from commissioner). </a:t>
            </a:r>
          </a:p>
          <a:p>
            <a:r>
              <a:rPr lang="en-GB" sz="2400" dirty="0" smtClean="0"/>
              <a:t>Additional costs incurred over &amp; above the SIB: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Governance.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PM.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 smtClean="0"/>
              <a:t>PbyR</a:t>
            </a:r>
            <a:r>
              <a:rPr lang="en-GB" sz="2400" dirty="0" smtClean="0"/>
              <a:t> processes arising from the SIB.</a:t>
            </a:r>
            <a:endParaRPr lang="en-GB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903785" y="633046"/>
            <a:ext cx="4911902" cy="5280073"/>
          </a:xfrm>
        </p:spPr>
        <p:txBody>
          <a:bodyPr/>
          <a:lstStyle/>
          <a:p>
            <a:r>
              <a:rPr lang="en-GB" sz="2400" dirty="0" smtClean="0"/>
              <a:t>Some additional costs have been incurred because the SIB was innovative: unlikely to be incurred to same extent elsewhere.</a:t>
            </a:r>
          </a:p>
          <a:p>
            <a:r>
              <a:rPr lang="en-GB" sz="2400" dirty="0" smtClean="0"/>
              <a:t>Some additional </a:t>
            </a:r>
            <a:r>
              <a:rPr lang="en-GB" sz="2400" dirty="0"/>
              <a:t>costs are directly adding value to the </a:t>
            </a:r>
            <a:r>
              <a:rPr lang="en-GB" sz="2400" dirty="0" smtClean="0"/>
              <a:t>MST: e.g. funding </a:t>
            </a:r>
            <a:r>
              <a:rPr lang="en-GB" sz="2400" dirty="0"/>
              <a:t>new </a:t>
            </a:r>
            <a:r>
              <a:rPr lang="en-GB" sz="2400" dirty="0" smtClean="0"/>
              <a:t>posts. </a:t>
            </a:r>
          </a:p>
          <a:p>
            <a:r>
              <a:rPr lang="en-GB" sz="2400" dirty="0" smtClean="0"/>
              <a:t>Others </a:t>
            </a:r>
            <a:r>
              <a:rPr lang="en-GB" sz="2400" dirty="0"/>
              <a:t>indirectly </a:t>
            </a:r>
            <a:r>
              <a:rPr lang="en-GB" sz="2400" dirty="0" smtClean="0"/>
              <a:t>add value; some not </a:t>
            </a:r>
            <a:r>
              <a:rPr lang="en-GB" sz="2400" dirty="0"/>
              <a:t>perceived </a:t>
            </a:r>
            <a:r>
              <a:rPr lang="en-GB" sz="2400" dirty="0" smtClean="0"/>
              <a:t>to add </a:t>
            </a:r>
            <a:r>
              <a:rPr lang="en-GB" sz="2400" dirty="0"/>
              <a:t>value. </a:t>
            </a:r>
            <a:endParaRPr lang="en-GB" sz="2400" dirty="0" smtClean="0"/>
          </a:p>
          <a:p>
            <a:r>
              <a:rPr lang="en-GB" sz="2400" dirty="0" smtClean="0"/>
              <a:t>While additional costs have been incurred, partners confident they </a:t>
            </a:r>
            <a:r>
              <a:rPr lang="en-GB" sz="2400" dirty="0"/>
              <a:t>are positioning themselves well for future involvement in social investment projects.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752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Governance and PM – ADDITIONAL COSTS IDENTIFIED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200024" y="911225"/>
            <a:ext cx="3756513" cy="5001895"/>
          </a:xfrm>
        </p:spPr>
        <p:txBody>
          <a:bodyPr/>
          <a:lstStyle/>
          <a:p>
            <a:r>
              <a:rPr lang="en-GB" sz="2400" dirty="0"/>
              <a:t>Governance within a typical non-SIB project commissioned directly by ECC would include a monthly performance review meeting between the ECC and the provider. </a:t>
            </a:r>
          </a:p>
          <a:p>
            <a:r>
              <a:rPr lang="en-GB" sz="2400" dirty="0"/>
              <a:t>Other MST sites have short weekly commissioner/provider meetings to ensure no hold-ups are encountered.</a:t>
            </a:r>
          </a:p>
          <a:p>
            <a:endParaRPr lang="en-GB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026877" y="1002323"/>
            <a:ext cx="4870938" cy="4910796"/>
          </a:xfrm>
        </p:spPr>
        <p:txBody>
          <a:bodyPr/>
          <a:lstStyle/>
          <a:p>
            <a:r>
              <a:rPr lang="en-GB" sz="2400" dirty="0" smtClean="0"/>
              <a:t>ECC has incurred costs over and above the SIB expected costs.</a:t>
            </a:r>
          </a:p>
          <a:p>
            <a:r>
              <a:rPr lang="en-GB" sz="2400" dirty="0" smtClean="0"/>
              <a:t>In Essex: </a:t>
            </a:r>
            <a:r>
              <a:rPr lang="en-GB" sz="2400" b="1" dirty="0" smtClean="0"/>
              <a:t>more meetings, more senior input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The </a:t>
            </a:r>
            <a:r>
              <a:rPr lang="en-GB" sz="2400" dirty="0"/>
              <a:t>meetings incurring the most resources are the </a:t>
            </a:r>
            <a:r>
              <a:rPr lang="en-GB" sz="2400" b="1" dirty="0"/>
              <a:t>b</a:t>
            </a:r>
            <a:r>
              <a:rPr lang="en-GB" sz="2400" b="1" dirty="0" smtClean="0"/>
              <a:t>oard </a:t>
            </a:r>
            <a:r>
              <a:rPr lang="en-GB" sz="2400" b="1" dirty="0"/>
              <a:t>meetings </a:t>
            </a:r>
            <a:r>
              <a:rPr lang="en-GB" sz="2400" b="1" dirty="0" smtClean="0"/>
              <a:t>and contract </a:t>
            </a:r>
            <a:r>
              <a:rPr lang="en-GB" sz="2400" b="1" dirty="0"/>
              <a:t>management </a:t>
            </a:r>
            <a:r>
              <a:rPr lang="en-GB" sz="2400" b="1" dirty="0" smtClean="0"/>
              <a:t>meetings.</a:t>
            </a:r>
          </a:p>
          <a:p>
            <a:r>
              <a:rPr lang="en-GB" sz="2400" dirty="0" smtClean="0"/>
              <a:t>Some </a:t>
            </a:r>
            <a:r>
              <a:rPr lang="en-GB" sz="2400" dirty="0"/>
              <a:t>of the additional costs </a:t>
            </a:r>
            <a:r>
              <a:rPr lang="en-GB" sz="2400" b="1" dirty="0" smtClean="0"/>
              <a:t>reduce </a:t>
            </a:r>
            <a:r>
              <a:rPr lang="en-GB" sz="2400" b="1" dirty="0"/>
              <a:t>over </a:t>
            </a:r>
            <a:r>
              <a:rPr lang="en-GB" sz="2400" b="1" dirty="0" smtClean="0"/>
              <a:t>time</a:t>
            </a:r>
            <a:r>
              <a:rPr lang="en-GB" sz="2400" dirty="0" smtClean="0"/>
              <a:t>, in line with expectations – but small impact.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1458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200025" y="773723"/>
            <a:ext cx="8566606" cy="5139398"/>
          </a:xfrm>
        </p:spPr>
        <p:txBody>
          <a:bodyPr/>
          <a:lstStyle/>
          <a:p>
            <a:r>
              <a:rPr lang="en-GB" sz="2000" dirty="0" smtClean="0"/>
              <a:t>More rigorous governance </a:t>
            </a:r>
            <a:r>
              <a:rPr lang="en-GB" sz="2000" dirty="0"/>
              <a:t>arrangements </a:t>
            </a:r>
            <a:r>
              <a:rPr lang="en-GB" sz="2000" dirty="0" smtClean="0"/>
              <a:t>than in </a:t>
            </a:r>
            <a:r>
              <a:rPr lang="en-GB" sz="2000" dirty="0"/>
              <a:t>other services </a:t>
            </a:r>
            <a:r>
              <a:rPr lang="en-GB" sz="2000" dirty="0" smtClean="0"/>
              <a:t>/ MSTs: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Robust </a:t>
            </a:r>
            <a:r>
              <a:rPr lang="en-GB" sz="2000" b="1" dirty="0"/>
              <a:t>structure </a:t>
            </a:r>
            <a:r>
              <a:rPr lang="en-GB" sz="2000" dirty="0"/>
              <a:t>of the </a:t>
            </a:r>
            <a:r>
              <a:rPr lang="en-GB" sz="2000" dirty="0" smtClean="0"/>
              <a:t>SIB.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F</a:t>
            </a:r>
            <a:r>
              <a:rPr lang="en-GB" sz="2000" dirty="0" smtClean="0"/>
              <a:t>ailure </a:t>
            </a:r>
            <a:r>
              <a:rPr lang="en-GB" sz="2000" dirty="0"/>
              <a:t>to meet agreed </a:t>
            </a:r>
            <a:r>
              <a:rPr lang="en-GB" sz="2000" b="1" dirty="0"/>
              <a:t>targets</a:t>
            </a:r>
            <a:r>
              <a:rPr lang="en-GB" sz="2000" dirty="0"/>
              <a:t> </a:t>
            </a:r>
            <a:r>
              <a:rPr lang="en-GB" sz="2000" dirty="0" smtClean="0"/>
              <a:t>not </a:t>
            </a:r>
            <a:r>
              <a:rPr lang="en-GB" sz="2000" dirty="0"/>
              <a:t>seen as an </a:t>
            </a:r>
            <a:r>
              <a:rPr lang="en-GB" sz="2000" dirty="0" smtClean="0"/>
              <a:t>option.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N</a:t>
            </a:r>
            <a:r>
              <a:rPr lang="en-GB" sz="2000" dirty="0" smtClean="0"/>
              <a:t>eed to </a:t>
            </a:r>
            <a:r>
              <a:rPr lang="en-GB" sz="2000" b="1" dirty="0" smtClean="0"/>
              <a:t>ensure investor returns</a:t>
            </a:r>
            <a:r>
              <a:rPr lang="en-GB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Less acceptance of low initial referral rates; more </a:t>
            </a:r>
            <a:r>
              <a:rPr lang="en-GB" sz="2000" b="1" dirty="0" smtClean="0"/>
              <a:t>pressure earlier </a:t>
            </a:r>
            <a:r>
              <a:rPr lang="en-GB" sz="2000" dirty="0" smtClean="0"/>
              <a:t>to increase referrals than reported elsewhere.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MST rigidity </a:t>
            </a:r>
            <a:r>
              <a:rPr lang="en-GB" sz="2000" dirty="0" smtClean="0"/>
              <a:t>prevents full innovation in every aspect; leads to CSSL closer management of processes than is typical.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Intermediary, </a:t>
            </a:r>
            <a:r>
              <a:rPr lang="en-GB" sz="2000" dirty="0" smtClean="0"/>
              <a:t>changed relationships and duplication.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More detailed information </a:t>
            </a:r>
            <a:r>
              <a:rPr lang="en-GB" sz="2000" dirty="0" smtClean="0"/>
              <a:t>being analysed and scrutinised.</a:t>
            </a:r>
          </a:p>
          <a:p>
            <a:endParaRPr lang="en-GB" sz="2400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Understanding the additional costs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026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>
          <a:xfrm>
            <a:off x="200025" y="911225"/>
            <a:ext cx="8680206" cy="500189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Reduced </a:t>
            </a:r>
            <a:r>
              <a:rPr lang="en-GB" sz="2400" b="1" dirty="0"/>
              <a:t>risk of </a:t>
            </a:r>
            <a:r>
              <a:rPr lang="en-GB" sz="2400" b="1" dirty="0" smtClean="0"/>
              <a:t>under-performance</a:t>
            </a:r>
            <a:r>
              <a:rPr lang="en-GB" sz="2400" dirty="0" smtClean="0"/>
              <a:t>; mitigating actions quickly identified and implemented; increased ability to measure impact.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Clarified referral pathway </a:t>
            </a:r>
            <a:r>
              <a:rPr lang="en-GB" sz="2400" dirty="0" smtClean="0"/>
              <a:t>as early as possible: facilitated smoother running of MST service moving forward:</a:t>
            </a:r>
          </a:p>
          <a:p>
            <a:pPr marL="685800" lvl="1"/>
            <a:r>
              <a:rPr lang="en-GB" dirty="0" smtClean="0"/>
              <a:t>Greater involvement of MST supervisors in quadrant </a:t>
            </a:r>
            <a:r>
              <a:rPr lang="en-GB" dirty="0"/>
              <a:t>panels, </a:t>
            </a:r>
            <a:r>
              <a:rPr lang="en-GB" dirty="0" smtClean="0"/>
              <a:t>engaging </a:t>
            </a:r>
            <a:r>
              <a:rPr lang="en-GB" dirty="0"/>
              <a:t>with social workers and improving the partnership </a:t>
            </a:r>
            <a:r>
              <a:rPr lang="en-GB" dirty="0" smtClean="0"/>
              <a:t>with D-BIT, </a:t>
            </a:r>
            <a:r>
              <a:rPr lang="en-GB" dirty="0"/>
              <a:t>to ensure more effective referrals. </a:t>
            </a:r>
            <a:endParaRPr lang="en-GB" dirty="0" smtClean="0"/>
          </a:p>
          <a:p>
            <a:pPr marL="685800" lvl="1"/>
            <a:r>
              <a:rPr lang="en-GB" b="1" dirty="0" smtClean="0"/>
              <a:t>Costs covered by </a:t>
            </a:r>
            <a:r>
              <a:rPr lang="en-GB" b="1" dirty="0"/>
              <a:t>the SIB</a:t>
            </a:r>
            <a:r>
              <a:rPr lang="en-GB" dirty="0"/>
              <a:t>. In a fixed sum contract </a:t>
            </a:r>
            <a:r>
              <a:rPr lang="en-GB" dirty="0" smtClean="0"/>
              <a:t>these </a:t>
            </a:r>
            <a:r>
              <a:rPr lang="en-GB" dirty="0"/>
              <a:t>activities would have been funded by the provider, either at cost to them, or by reducing </a:t>
            </a:r>
            <a:r>
              <a:rPr lang="en-GB" dirty="0" smtClean="0"/>
              <a:t>other supervisor activity.</a:t>
            </a:r>
          </a:p>
          <a:p>
            <a:pPr marL="685800" lvl="1"/>
            <a:endParaRPr lang="en-GB" sz="1800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value added by additional governance and PM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25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Additional </a:t>
            </a:r>
            <a:r>
              <a:rPr lang="en-GB" dirty="0" err="1" smtClean="0"/>
              <a:t>pbr</a:t>
            </a:r>
            <a:r>
              <a:rPr lang="en-GB" dirty="0" smtClean="0"/>
              <a:t> costs and value added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sz="2400" b="1" dirty="0" smtClean="0">
                <a:solidFill>
                  <a:schemeClr val="tx1"/>
                </a:solidFill>
              </a:rPr>
              <a:t>Costs for all parties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endParaRPr lang="en-GB" sz="2400" dirty="0">
              <a:solidFill>
                <a:schemeClr val="tx1"/>
              </a:solidFill>
            </a:endParaRPr>
          </a:p>
          <a:p>
            <a:r>
              <a:rPr lang="en-GB" sz="2400" dirty="0" smtClean="0"/>
              <a:t>Collecting </a:t>
            </a:r>
            <a:r>
              <a:rPr lang="en-GB" sz="2400" dirty="0"/>
              <a:t>and reporting data, and agreeing the </a:t>
            </a:r>
            <a:r>
              <a:rPr lang="en-GB" sz="2400" dirty="0" smtClean="0"/>
              <a:t>payments.</a:t>
            </a:r>
          </a:p>
          <a:p>
            <a:r>
              <a:rPr lang="en-GB" sz="2400" dirty="0" smtClean="0"/>
              <a:t>Highly </a:t>
            </a:r>
            <a:r>
              <a:rPr lang="en-GB" sz="2400" b="1" dirty="0" smtClean="0"/>
              <a:t>complex</a:t>
            </a:r>
            <a:r>
              <a:rPr lang="en-GB" sz="2400" dirty="0" smtClean="0"/>
              <a:t>; extra work. </a:t>
            </a:r>
          </a:p>
          <a:p>
            <a:r>
              <a:rPr lang="en-GB" sz="2400" dirty="0" smtClean="0"/>
              <a:t>SIB requires </a:t>
            </a:r>
            <a:r>
              <a:rPr lang="en-GB" sz="2400" b="1" dirty="0" smtClean="0"/>
              <a:t>more data analysis</a:t>
            </a:r>
            <a:r>
              <a:rPr lang="en-GB" sz="2400" dirty="0" smtClean="0"/>
              <a:t> than other </a:t>
            </a:r>
            <a:r>
              <a:rPr lang="en-GB" sz="2400" dirty="0" err="1" smtClean="0"/>
              <a:t>PbRs</a:t>
            </a:r>
            <a:r>
              <a:rPr lang="en-GB" sz="2400" dirty="0" smtClean="0"/>
              <a:t>. Validation and duplication.</a:t>
            </a:r>
          </a:p>
          <a:p>
            <a:r>
              <a:rPr lang="en-GB" sz="2400" dirty="0" smtClean="0"/>
              <a:t>These costs are </a:t>
            </a:r>
            <a:r>
              <a:rPr lang="en-GB" sz="2400" b="1" dirty="0" smtClean="0"/>
              <a:t>likely to reduce</a:t>
            </a:r>
            <a:r>
              <a:rPr lang="en-GB" sz="2400" dirty="0" smtClean="0"/>
              <a:t> in future, with streamlined processes.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4616749" y="685800"/>
            <a:ext cx="4198938" cy="5227319"/>
          </a:xfrm>
        </p:spPr>
        <p:txBody>
          <a:bodyPr/>
          <a:lstStyle/>
          <a:p>
            <a:r>
              <a:rPr lang="en-GB" sz="2400" b="1" dirty="0" smtClean="0">
                <a:solidFill>
                  <a:schemeClr val="tx1"/>
                </a:solidFill>
              </a:rPr>
              <a:t>Value created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Reduced financial risk </a:t>
            </a:r>
            <a:r>
              <a:rPr lang="en-GB" sz="2400" dirty="0" smtClean="0"/>
              <a:t>for partners (but ECC’s financial risk extends beyond days in care – role in managing the system as a whole, and the SIB is one subset of  that).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F</a:t>
            </a:r>
            <a:r>
              <a:rPr lang="en-GB" sz="2400" b="1" dirty="0" smtClean="0"/>
              <a:t>ocus on outcomes</a:t>
            </a:r>
            <a:r>
              <a:rPr lang="en-GB" sz="2400" dirty="0" smtClean="0"/>
              <a:t>; other MSTs have had under-delivery.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Enabled </a:t>
            </a:r>
            <a:r>
              <a:rPr lang="en-GB" sz="2400" b="1" dirty="0" smtClean="0"/>
              <a:t>knowledge transfer</a:t>
            </a:r>
            <a:r>
              <a:rPr lang="en-GB" sz="2400" dirty="0" smtClean="0"/>
              <a:t> to </a:t>
            </a:r>
            <a:r>
              <a:rPr lang="en-GB" sz="2400" dirty="0" err="1" smtClean="0"/>
              <a:t>AfC</a:t>
            </a:r>
            <a:r>
              <a:rPr lang="en-GB" sz="2400" dirty="0" smtClean="0"/>
              <a:t>; capacity building the VCS. </a:t>
            </a:r>
          </a:p>
        </p:txBody>
      </p:sp>
    </p:spTree>
    <p:extLst>
      <p:ext uri="{BB962C8B-B14F-4D97-AF65-F5344CB8AC3E}">
        <p14:creationId xmlns:p14="http://schemas.microsoft.com/office/powerpoint/2010/main" val="122998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sz="2400" dirty="0"/>
              <a:t>A</a:t>
            </a:r>
            <a:r>
              <a:rPr lang="en-GB" sz="2400" dirty="0" smtClean="0"/>
              <a:t>dditional PM </a:t>
            </a:r>
            <a:r>
              <a:rPr lang="en-GB" sz="2400" dirty="0"/>
              <a:t>activities fall on </a:t>
            </a:r>
            <a:r>
              <a:rPr lang="en-GB" sz="2400" b="1" dirty="0"/>
              <a:t>both CSSL and ECC</a:t>
            </a:r>
            <a:r>
              <a:rPr lang="en-GB" sz="2400" dirty="0"/>
              <a:t>. </a:t>
            </a:r>
            <a:endParaRPr lang="en-GB" sz="2400" dirty="0" smtClean="0"/>
          </a:p>
          <a:p>
            <a:r>
              <a:rPr lang="en-GB" sz="2400" dirty="0" smtClean="0"/>
              <a:t>The </a:t>
            </a:r>
            <a:r>
              <a:rPr lang="en-GB" sz="2400" dirty="0"/>
              <a:t>costs for CSSL </a:t>
            </a:r>
            <a:r>
              <a:rPr lang="en-GB" sz="2400" dirty="0" smtClean="0"/>
              <a:t>are </a:t>
            </a:r>
            <a:r>
              <a:rPr lang="en-GB" sz="2400" dirty="0"/>
              <a:t>expected; their role as SIB manager is a known additional cost within the SIB </a:t>
            </a:r>
            <a:r>
              <a:rPr lang="en-GB" sz="2400" dirty="0" smtClean="0"/>
              <a:t>model</a:t>
            </a:r>
            <a:r>
              <a:rPr lang="en-GB" sz="2400" dirty="0"/>
              <a:t>. </a:t>
            </a:r>
            <a:endParaRPr lang="en-GB" sz="2400" dirty="0" smtClean="0"/>
          </a:p>
          <a:p>
            <a:r>
              <a:rPr lang="en-GB" sz="2400" dirty="0" smtClean="0"/>
              <a:t>CSSL </a:t>
            </a:r>
            <a:r>
              <a:rPr lang="en-GB" sz="2400" dirty="0"/>
              <a:t>costs are reducing each </a:t>
            </a:r>
            <a:r>
              <a:rPr lang="en-GB" sz="2400" dirty="0" smtClean="0"/>
              <a:t>year; expected to continue.</a:t>
            </a:r>
            <a:endParaRPr lang="en-GB" sz="2400" dirty="0"/>
          </a:p>
          <a:p>
            <a:r>
              <a:rPr lang="en-GB" sz="2400" dirty="0"/>
              <a:t>C</a:t>
            </a:r>
            <a:r>
              <a:rPr lang="en-GB" sz="2400" dirty="0" smtClean="0"/>
              <a:t>osts </a:t>
            </a:r>
            <a:r>
              <a:rPr lang="en-GB" sz="2400" dirty="0"/>
              <a:t>incurred by ECC </a:t>
            </a:r>
            <a:r>
              <a:rPr lang="en-GB" sz="2400" dirty="0" smtClean="0"/>
              <a:t>are </a:t>
            </a:r>
            <a:r>
              <a:rPr lang="en-GB" sz="2400" dirty="0"/>
              <a:t>roughly equivalent </a:t>
            </a:r>
            <a:r>
              <a:rPr lang="en-GB" sz="2400" dirty="0" smtClean="0"/>
              <a:t>to </a:t>
            </a:r>
            <a:r>
              <a:rPr lang="en-GB" sz="2400" dirty="0"/>
              <a:t>costs incurred by </a:t>
            </a:r>
            <a:r>
              <a:rPr lang="en-GB" sz="2400" dirty="0" smtClean="0"/>
              <a:t>CSSL.</a:t>
            </a:r>
          </a:p>
          <a:p>
            <a:r>
              <a:rPr lang="en-GB" sz="2400" dirty="0" smtClean="0"/>
              <a:t>ECC are </a:t>
            </a:r>
            <a:r>
              <a:rPr lang="en-GB" sz="2400" dirty="0"/>
              <a:t>incurring costs to manage their involvement in SIB and the complexity that </a:t>
            </a:r>
            <a:r>
              <a:rPr lang="en-GB" sz="2400" dirty="0" smtClean="0"/>
              <a:t>involves – this is not reduced by CSSL’s role.</a:t>
            </a:r>
          </a:p>
          <a:p>
            <a:r>
              <a:rPr lang="en-GB" sz="2400" dirty="0" smtClean="0"/>
              <a:t>But – would always require ECC due diligence.</a:t>
            </a:r>
            <a:endParaRPr lang="en-GB" sz="2400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 MANAGEMENT – ADDITIONAL COSTS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76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Overview of our brief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Methodology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Headline emerging findings:</a:t>
            </a:r>
          </a:p>
          <a:p>
            <a:pPr marL="857250" lvl="1" indent="-514350">
              <a:buFont typeface="+mj-lt"/>
              <a:buAutoNum type="alphaLcPeriod"/>
            </a:pPr>
            <a:r>
              <a:rPr lang="en-US" dirty="0" smtClean="0"/>
              <a:t>Impact of the SIB</a:t>
            </a:r>
          </a:p>
          <a:p>
            <a:pPr marL="857250" lvl="1" indent="-514350">
              <a:buFont typeface="+mj-lt"/>
              <a:buAutoNum type="alphaLcPeriod"/>
            </a:pPr>
            <a:r>
              <a:rPr lang="en-US" dirty="0" smtClean="0"/>
              <a:t>Stakeholder reflections on the SIB</a:t>
            </a:r>
          </a:p>
          <a:p>
            <a:pPr marL="857250" lvl="1" indent="-514350">
              <a:buFont typeface="+mj-lt"/>
              <a:buAutoNum type="alphaLcPeriod"/>
            </a:pPr>
            <a:r>
              <a:rPr lang="en-US" dirty="0" smtClean="0"/>
              <a:t>Economic assessment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Recommendations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791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 1 of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200025" y="808893"/>
            <a:ext cx="4354390" cy="5104228"/>
          </a:xfrm>
        </p:spPr>
        <p:txBody>
          <a:bodyPr/>
          <a:lstStyle/>
          <a:p>
            <a:r>
              <a:rPr lang="en-GB" sz="2400" dirty="0" smtClean="0">
                <a:solidFill>
                  <a:schemeClr val="accent1"/>
                </a:solidFill>
              </a:rPr>
              <a:t>Recommendations for the Essex MST SIB</a:t>
            </a:r>
          </a:p>
          <a:p>
            <a:r>
              <a:rPr lang="en-GB" sz="2000" b="1" dirty="0" smtClean="0"/>
              <a:t>1</a:t>
            </a:r>
            <a:r>
              <a:rPr lang="en-GB" sz="2000" b="1" dirty="0"/>
              <a:t>: Closer communication between the CSSL Board and </a:t>
            </a:r>
            <a:r>
              <a:rPr lang="en-GB" sz="2000" b="1" dirty="0" smtClean="0"/>
              <a:t>ECC/</a:t>
            </a:r>
            <a:r>
              <a:rPr lang="en-GB" sz="2000" b="1" dirty="0" err="1" smtClean="0"/>
              <a:t>AfC</a:t>
            </a:r>
            <a:r>
              <a:rPr lang="en-GB" sz="2000" dirty="0" smtClean="0"/>
              <a:t>. Improved </a:t>
            </a:r>
            <a:r>
              <a:rPr lang="en-GB" sz="2000" dirty="0"/>
              <a:t>(and more direct) communications between </a:t>
            </a:r>
            <a:r>
              <a:rPr lang="en-GB" sz="2000" dirty="0" err="1" smtClean="0"/>
              <a:t>AfC</a:t>
            </a:r>
            <a:r>
              <a:rPr lang="en-GB" sz="2000" dirty="0" smtClean="0"/>
              <a:t> </a:t>
            </a:r>
            <a:r>
              <a:rPr lang="en-GB" sz="2000" dirty="0"/>
              <a:t>and ECC may help to instil a sense of shared </a:t>
            </a:r>
            <a:r>
              <a:rPr lang="en-GB" sz="2000" dirty="0" smtClean="0"/>
              <a:t>purpose. </a:t>
            </a:r>
            <a:endParaRPr lang="en-GB" sz="2000" b="1" dirty="0"/>
          </a:p>
          <a:p>
            <a:r>
              <a:rPr lang="en-GB" sz="2000" b="1" dirty="0" smtClean="0"/>
              <a:t>2</a:t>
            </a:r>
            <a:r>
              <a:rPr lang="en-GB" sz="2000" b="1" dirty="0"/>
              <a:t>: Continue the transparency already shown, and share data and learning more openly.</a:t>
            </a:r>
            <a:r>
              <a:rPr lang="en-GB" sz="2000" dirty="0"/>
              <a:t> The Essex MST SIB has involved open dialogue between partners, and we encourage this to be sustained (and replicated in other SIBs).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853353" y="826478"/>
            <a:ext cx="3962333" cy="5086642"/>
          </a:xfrm>
        </p:spPr>
        <p:txBody>
          <a:bodyPr/>
          <a:lstStyle/>
          <a:p>
            <a:r>
              <a:rPr lang="en-GB" sz="2400" dirty="0" smtClean="0">
                <a:solidFill>
                  <a:schemeClr val="accent1"/>
                </a:solidFill>
              </a:rPr>
              <a:t>Recommendations for others seeking to develop a SIB</a:t>
            </a:r>
          </a:p>
          <a:p>
            <a:r>
              <a:rPr lang="en-GB" sz="2000" b="1" dirty="0" smtClean="0"/>
              <a:t>3</a:t>
            </a:r>
            <a:r>
              <a:rPr lang="en-GB" sz="2000" b="1" dirty="0"/>
              <a:t>: </a:t>
            </a:r>
            <a:r>
              <a:rPr lang="en-GB" sz="2000" b="1" dirty="0" smtClean="0"/>
              <a:t>Consider the context in which  the intervention will be implemented, and the primary outcomes being sought. ‘</a:t>
            </a:r>
            <a:r>
              <a:rPr lang="en-GB" sz="2000" dirty="0" smtClean="0"/>
              <a:t>Evidence</a:t>
            </a:r>
            <a:r>
              <a:rPr lang="en-GB" sz="2000" dirty="0"/>
              <a:t>’ does not simply mean evidence on outcomes or effect </a:t>
            </a:r>
            <a:r>
              <a:rPr lang="en-GB" sz="2000" dirty="0" smtClean="0"/>
              <a:t>size. </a:t>
            </a:r>
            <a:r>
              <a:rPr lang="en-GB" sz="2000" dirty="0"/>
              <a:t>It is vital to look at other types of evidence (in addition to outcomes) in relation to what effective implementation in specific contexts </a:t>
            </a:r>
            <a:r>
              <a:rPr lang="en-GB" sz="2000" dirty="0" smtClean="0"/>
              <a:t>looks </a:t>
            </a:r>
            <a:r>
              <a:rPr lang="en-GB" sz="2000" dirty="0"/>
              <a:t>like. </a:t>
            </a:r>
          </a:p>
        </p:txBody>
      </p:sp>
    </p:spTree>
    <p:extLst>
      <p:ext uri="{BB962C8B-B14F-4D97-AF65-F5344CB8AC3E}">
        <p14:creationId xmlns:p14="http://schemas.microsoft.com/office/powerpoint/2010/main" val="20856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 2 of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200025" y="911225"/>
            <a:ext cx="3774098" cy="5001895"/>
          </a:xfrm>
        </p:spPr>
        <p:txBody>
          <a:bodyPr/>
          <a:lstStyle/>
          <a:p>
            <a:r>
              <a:rPr lang="en-GB" sz="2000" b="1" dirty="0"/>
              <a:t>4</a:t>
            </a:r>
            <a:r>
              <a:rPr lang="en-GB" sz="1800" b="1" dirty="0"/>
              <a:t>: </a:t>
            </a:r>
            <a:r>
              <a:rPr lang="en-GB" sz="2000" b="1" dirty="0"/>
              <a:t>Any assumptions about savings made from a SIB need to consider the system in its </a:t>
            </a:r>
            <a:r>
              <a:rPr lang="en-GB" sz="2000" b="1" dirty="0" smtClean="0"/>
              <a:t>entirety.</a:t>
            </a:r>
            <a:endParaRPr lang="en-GB" sz="2000" dirty="0"/>
          </a:p>
          <a:p>
            <a:r>
              <a:rPr lang="en-GB" sz="2000" b="1" dirty="0" smtClean="0"/>
              <a:t>5</a:t>
            </a:r>
            <a:r>
              <a:rPr lang="en-GB" sz="2000" b="1" dirty="0"/>
              <a:t>: Carefully consider Programme Board membership</a:t>
            </a:r>
            <a:r>
              <a:rPr lang="en-GB" sz="2000" dirty="0"/>
              <a:t>. </a:t>
            </a:r>
            <a:r>
              <a:rPr lang="en-GB" sz="2000" dirty="0" smtClean="0"/>
              <a:t>We </a:t>
            </a:r>
            <a:r>
              <a:rPr lang="en-GB" sz="2000" dirty="0"/>
              <a:t>recommend that others developing SIBs carefully consider the skill set needed, and how to most effectively maximise the value of bringing together private, public and </a:t>
            </a:r>
            <a:r>
              <a:rPr lang="en-GB" sz="2000" dirty="0" smtClean="0"/>
              <a:t>VCS insights </a:t>
            </a:r>
            <a:r>
              <a:rPr lang="en-GB" sz="2000" dirty="0"/>
              <a:t>and expertise</a:t>
            </a:r>
            <a:r>
              <a:rPr lang="en-GB" sz="2000" dirty="0" smtClean="0"/>
              <a:t>.</a:t>
            </a:r>
            <a:endParaRPr lang="en-GB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026877" y="911224"/>
            <a:ext cx="4788810" cy="5001895"/>
          </a:xfrm>
        </p:spPr>
        <p:txBody>
          <a:bodyPr/>
          <a:lstStyle/>
          <a:p>
            <a:r>
              <a:rPr lang="en-GB" sz="2000" b="1" dirty="0"/>
              <a:t>6: Consider any potential differences of culture, expectations or approach, and seek to mitigate the impact of this.</a:t>
            </a:r>
            <a:r>
              <a:rPr lang="en-GB" sz="2000" dirty="0"/>
              <a:t> Some form of facilitated stakeholder engagement activities at the outset may be useful.</a:t>
            </a:r>
          </a:p>
          <a:p>
            <a:r>
              <a:rPr lang="en-GB" sz="2000" b="1" dirty="0" smtClean="0"/>
              <a:t>7</a:t>
            </a:r>
            <a:r>
              <a:rPr lang="en-GB" sz="1600" b="1" dirty="0" smtClean="0"/>
              <a:t>: </a:t>
            </a:r>
            <a:r>
              <a:rPr lang="en-GB" sz="2000" b="1" dirty="0"/>
              <a:t>Avoid over-complicating the payment mechanism</a:t>
            </a:r>
            <a:r>
              <a:rPr lang="en-GB" sz="2000" dirty="0"/>
              <a:t>. This is likely to rely on good quality independent advice and support. We suggest that others would also benefit from a level of trust being established between the partners prior to the finer details of the contract being developed. It is key to strike a balance between simplicity and accuracy, making the payment mechanism as pragmatic as possible</a:t>
            </a:r>
            <a:r>
              <a:rPr lang="en-GB" sz="2000" dirty="0" smtClean="0"/>
              <a:t>.</a:t>
            </a:r>
          </a:p>
          <a:p>
            <a:endParaRPr lang="en-GB" sz="2000" dirty="0" smtClean="0"/>
          </a:p>
          <a:p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90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 3 of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200025" y="756139"/>
            <a:ext cx="4198938" cy="5156982"/>
          </a:xfrm>
        </p:spPr>
        <p:txBody>
          <a:bodyPr/>
          <a:lstStyle/>
          <a:p>
            <a:endParaRPr lang="en-GB" sz="2000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16523" y="896814"/>
            <a:ext cx="8499164" cy="5016305"/>
          </a:xfrm>
        </p:spPr>
        <p:txBody>
          <a:bodyPr/>
          <a:lstStyle/>
          <a:p>
            <a:r>
              <a:rPr lang="en-GB" sz="2000" b="1" dirty="0" smtClean="0"/>
              <a:t>8: </a:t>
            </a:r>
            <a:r>
              <a:rPr lang="en-GB" sz="2000" b="1" dirty="0"/>
              <a:t>Consider introducing a payment mechanism with a longer lead in time. </a:t>
            </a:r>
            <a:r>
              <a:rPr lang="en-GB" sz="2000" dirty="0"/>
              <a:t>This will allow time for the upfront ‘marketing’, awareness raising and relationship building </a:t>
            </a:r>
            <a:r>
              <a:rPr lang="en-GB" sz="2000" dirty="0" smtClean="0"/>
              <a:t>required.</a:t>
            </a:r>
          </a:p>
          <a:p>
            <a:endParaRPr lang="en-GB" sz="2000" dirty="0"/>
          </a:p>
          <a:p>
            <a:r>
              <a:rPr lang="en-GB" sz="2000" b="1" dirty="0" smtClean="0"/>
              <a:t>9: </a:t>
            </a:r>
            <a:r>
              <a:rPr lang="en-GB" sz="2000" b="1" dirty="0"/>
              <a:t>Plan out where data analysis and </a:t>
            </a:r>
            <a:r>
              <a:rPr lang="en-GB" sz="2000" b="1" dirty="0" smtClean="0"/>
              <a:t>PM will </a:t>
            </a:r>
            <a:r>
              <a:rPr lang="en-GB" sz="2000" b="1" dirty="0"/>
              <a:t>take place, and resource this accordingly</a:t>
            </a:r>
            <a:r>
              <a:rPr lang="en-GB" sz="2000" b="1" dirty="0" smtClean="0"/>
              <a:t>.</a:t>
            </a:r>
            <a:r>
              <a:rPr lang="en-GB" sz="2000" dirty="0" smtClean="0"/>
              <a:t> We recommend </a:t>
            </a:r>
            <a:r>
              <a:rPr lang="en-GB" sz="2000" dirty="0"/>
              <a:t>that others plan out the levels of analysis and programme management expected, and clarify exactly who will provide what, to minimise the duplication required</a:t>
            </a:r>
            <a:r>
              <a:rPr lang="en-GB" sz="2000" dirty="0" smtClean="0"/>
              <a:t>.</a:t>
            </a:r>
          </a:p>
          <a:p>
            <a:endParaRPr lang="en-GB" sz="2000" dirty="0"/>
          </a:p>
          <a:p>
            <a:r>
              <a:rPr lang="en-GB" sz="2000" b="1" dirty="0" smtClean="0"/>
              <a:t>10: </a:t>
            </a:r>
            <a:r>
              <a:rPr lang="en-GB" sz="2000" b="1" dirty="0"/>
              <a:t>Consider any opportunities to realise economies </a:t>
            </a:r>
            <a:r>
              <a:rPr lang="en-GB" sz="2000" b="1" dirty="0" smtClean="0"/>
              <a:t>of scale, </a:t>
            </a:r>
            <a:r>
              <a:rPr lang="en-GB" sz="2000" dirty="0" smtClean="0"/>
              <a:t>but carefully consider context.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6988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200025" y="756139"/>
            <a:ext cx="8566606" cy="5156982"/>
          </a:xfrm>
        </p:spPr>
        <p:txBody>
          <a:bodyPr/>
          <a:lstStyle/>
          <a:p>
            <a:r>
              <a:rPr lang="en-GB" dirty="0" smtClean="0"/>
              <a:t>Contact us:</a:t>
            </a:r>
          </a:p>
          <a:p>
            <a:endParaRPr lang="en-GB" dirty="0" smtClean="0"/>
          </a:p>
          <a:p>
            <a:r>
              <a:rPr lang="en-GB" dirty="0" err="1" smtClean="0"/>
              <a:t>Dr.</a:t>
            </a:r>
            <a:r>
              <a:rPr lang="en-GB" dirty="0" smtClean="0"/>
              <a:t> Chih Hoong Sin, OPM</a:t>
            </a:r>
          </a:p>
          <a:p>
            <a:r>
              <a:rPr lang="en-GB" dirty="0" smtClean="0">
                <a:hlinkClick r:id="rId2"/>
              </a:rPr>
              <a:t>csin@opm.co.uk</a:t>
            </a:r>
            <a:r>
              <a:rPr lang="en-GB" dirty="0" smtClean="0"/>
              <a:t>   020 7239 7800</a:t>
            </a:r>
          </a:p>
          <a:p>
            <a:endParaRPr lang="en-GB" dirty="0"/>
          </a:p>
          <a:p>
            <a:r>
              <a:rPr lang="en-GB" dirty="0" smtClean="0"/>
              <a:t>Lauren Roberts, OPM</a:t>
            </a:r>
          </a:p>
          <a:p>
            <a:r>
              <a:rPr lang="en-GB" dirty="0" smtClean="0">
                <a:hlinkClick r:id="rId3"/>
              </a:rPr>
              <a:t>lroberts@opm.co.uk</a:t>
            </a:r>
            <a:r>
              <a:rPr lang="en-GB" dirty="0" smtClean="0"/>
              <a:t>   07920 492222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3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400" dirty="0" smtClean="0"/>
              <a:t>Capture evidence of, and explore the extent to which:</a:t>
            </a:r>
          </a:p>
          <a:p>
            <a:pPr marL="514350" lvl="0" indent="-514350">
              <a:buClr>
                <a:schemeClr val="tx1"/>
              </a:buClr>
              <a:buFont typeface="+mj-lt"/>
              <a:buAutoNum type="arabicParenR"/>
            </a:pPr>
            <a:r>
              <a:rPr lang="en-GB" sz="2400" b="1" dirty="0"/>
              <a:t>The SIB structure impacts on the implementation of </a:t>
            </a:r>
            <a:r>
              <a:rPr lang="en-GB" sz="2400" b="1" dirty="0" smtClean="0"/>
              <a:t>MST.</a:t>
            </a:r>
            <a:endParaRPr lang="en-GB" sz="2400" b="1" dirty="0"/>
          </a:p>
          <a:p>
            <a:pPr marL="514350" lvl="0" indent="-514350">
              <a:buClr>
                <a:schemeClr val="tx1"/>
              </a:buClr>
              <a:buFont typeface="+mj-lt"/>
              <a:buAutoNum type="arabicParenR"/>
            </a:pPr>
            <a:r>
              <a:rPr lang="en-GB" sz="2400" b="1" dirty="0"/>
              <a:t>Delivery of MST through the </a:t>
            </a:r>
            <a:r>
              <a:rPr lang="en-GB" sz="2400" b="1" dirty="0" smtClean="0"/>
              <a:t>SIB payment by results </a:t>
            </a:r>
            <a:r>
              <a:rPr lang="en-GB" sz="2400" b="1" dirty="0"/>
              <a:t>mechanism adds any further significant value in terms of outcomes or </a:t>
            </a:r>
            <a:r>
              <a:rPr lang="en-GB" sz="2400" b="1" dirty="0" smtClean="0"/>
              <a:t>performance.</a:t>
            </a:r>
            <a:endParaRPr lang="en-US" sz="2400" b="1" dirty="0"/>
          </a:p>
          <a:p>
            <a:pPr lvl="0">
              <a:buClr>
                <a:schemeClr val="tx1"/>
              </a:buClr>
            </a:pPr>
            <a:r>
              <a:rPr lang="en-US" sz="2000" dirty="0" smtClean="0"/>
              <a:t>Focus on the SIB, not MST as an intervention.</a:t>
            </a:r>
          </a:p>
          <a:p>
            <a:pPr lvl="0">
              <a:buClr>
                <a:schemeClr val="tx1"/>
              </a:buClr>
            </a:pPr>
            <a:r>
              <a:rPr lang="en-US" sz="2000" dirty="0" smtClean="0"/>
              <a:t>Formative, summative and economic assessment.</a:t>
            </a:r>
          </a:p>
          <a:p>
            <a:r>
              <a:rPr lang="en-US" sz="2000" dirty="0" smtClean="0"/>
              <a:t>Internal and external audiences.</a:t>
            </a:r>
          </a:p>
          <a:p>
            <a:r>
              <a:rPr lang="en-US" sz="2000" dirty="0" smtClean="0"/>
              <a:t>Complete by March 2016.</a:t>
            </a:r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OUR BRIEF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825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 smtClean="0"/>
              <a:t>Our methodology</a:t>
            </a:r>
          </a:p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2002971" y="1335314"/>
            <a:ext cx="2061029" cy="110308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2"/>
                </a:solidFill>
              </a:rPr>
              <a:t>Qualitative</a:t>
            </a:r>
            <a:endParaRPr lang="en-GB" sz="2000" dirty="0">
              <a:solidFill>
                <a:schemeClr val="tx2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741885" y="1335314"/>
            <a:ext cx="2139565" cy="110308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2"/>
                </a:solidFill>
              </a:rPr>
              <a:t>Sharing learning</a:t>
            </a:r>
            <a:endParaRPr lang="en-GB" sz="2000" dirty="0">
              <a:solidFill>
                <a:schemeClr val="tx2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368800" y="1320800"/>
            <a:ext cx="2061029" cy="110308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2"/>
                </a:solidFill>
              </a:rPr>
              <a:t>Quantitative</a:t>
            </a:r>
            <a:endParaRPr lang="en-GB" sz="2000" dirty="0">
              <a:solidFill>
                <a:schemeClr val="tx2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88456" y="2576285"/>
            <a:ext cx="2075544" cy="27032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/>
              <a:t>Stakeholder interviews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/>
              <a:t>Stakeholder survey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/>
              <a:t>Literature &amp; evidence review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741885" y="2692400"/>
            <a:ext cx="2139565" cy="25871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/>
              <a:t>Evaluation Steering Group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/>
              <a:t>International practice share group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/>
              <a:t>Annual learning for the future workshops</a:t>
            </a:r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4405085" y="2699657"/>
            <a:ext cx="2024743" cy="22061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/>
              <a:t>Outcomes data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/>
              <a:t>Economic assessment</a:t>
            </a:r>
            <a:endParaRPr lang="en-GB" dirty="0"/>
          </a:p>
        </p:txBody>
      </p:sp>
      <p:sp>
        <p:nvSpPr>
          <p:cNvPr id="10" name="Right Arrow 9"/>
          <p:cNvSpPr/>
          <p:nvPr/>
        </p:nvSpPr>
        <p:spPr>
          <a:xfrm>
            <a:off x="4064000" y="5050971"/>
            <a:ext cx="2677885" cy="3338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Down Arrow 10"/>
          <p:cNvSpPr/>
          <p:nvPr/>
        </p:nvSpPr>
        <p:spPr>
          <a:xfrm>
            <a:off x="5283199" y="4927600"/>
            <a:ext cx="232229" cy="2467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988456" y="5508172"/>
            <a:ext cx="69668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/>
              <a:t>A </a:t>
            </a:r>
            <a:r>
              <a:rPr lang="en-GB" dirty="0"/>
              <a:t>replicable </a:t>
            </a:r>
            <a:r>
              <a:rPr lang="en-GB" dirty="0" smtClean="0"/>
              <a:t>method for </a:t>
            </a:r>
            <a:r>
              <a:rPr lang="en-GB" dirty="0"/>
              <a:t>capturing any value added by the </a:t>
            </a:r>
            <a:r>
              <a:rPr lang="en-GB" dirty="0" smtClean="0"/>
              <a:t>SIB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R</a:t>
            </a:r>
            <a:r>
              <a:rPr lang="en-GB" dirty="0" smtClean="0"/>
              <a:t>ecommendations for improving the delivery of MST through the SIB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/>
              <a:t>Recommendations </a:t>
            </a:r>
            <a:r>
              <a:rPr lang="en-GB" dirty="0"/>
              <a:t>for improved future working </a:t>
            </a:r>
            <a:r>
              <a:rPr lang="en-GB" sz="2000" dirty="0"/>
              <a:t>of </a:t>
            </a:r>
            <a:r>
              <a:rPr lang="en-GB" sz="2000" dirty="0" smtClean="0"/>
              <a:t>SIBs </a:t>
            </a:r>
            <a:endParaRPr lang="en-GB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275770" y="1596571"/>
            <a:ext cx="155302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Interim report informed by:</a:t>
            </a:r>
          </a:p>
          <a:p>
            <a:endParaRPr lang="en-GB" dirty="0" smtClean="0"/>
          </a:p>
          <a:p>
            <a:r>
              <a:rPr lang="en-GB" dirty="0"/>
              <a:t>-</a:t>
            </a:r>
            <a:r>
              <a:rPr lang="en-GB" dirty="0" smtClean="0"/>
              <a:t>Interviews with programme stakeholders</a:t>
            </a:r>
          </a:p>
          <a:p>
            <a:r>
              <a:rPr lang="en-GB" dirty="0" smtClean="0"/>
              <a:t>-Survey</a:t>
            </a:r>
          </a:p>
          <a:p>
            <a:r>
              <a:rPr lang="en-US" dirty="0" smtClean="0"/>
              <a:t>-Other MST area interviews</a:t>
            </a:r>
          </a:p>
          <a:p>
            <a:r>
              <a:rPr lang="en-US" dirty="0" smtClean="0"/>
              <a:t>-MST Inc. benchmarking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887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560" y="569913"/>
            <a:ext cx="1362639" cy="1295999"/>
          </a:xfrm>
        </p:spPr>
        <p:txBody>
          <a:bodyPr/>
          <a:lstStyle/>
          <a:p>
            <a:r>
              <a:rPr lang="en-GB" dirty="0" smtClean="0"/>
              <a:t>Some important points to note…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1582615" y="497343"/>
            <a:ext cx="7285614" cy="5932486"/>
          </a:xfrm>
        </p:spPr>
        <p:txBody>
          <a:bodyPr/>
          <a:lstStyle/>
          <a:p>
            <a:pPr lvl="0">
              <a:buClr>
                <a:schemeClr val="tx1"/>
              </a:buClr>
            </a:pPr>
            <a:r>
              <a:rPr lang="en-GB" sz="2000" dirty="0" smtClean="0"/>
              <a:t> Findings </a:t>
            </a:r>
            <a:r>
              <a:rPr lang="en-GB" sz="2000" dirty="0"/>
              <a:t>are still </a:t>
            </a:r>
            <a:r>
              <a:rPr lang="en-GB" sz="2000" dirty="0" smtClean="0"/>
              <a:t>emerging. Many outcomes are </a:t>
            </a:r>
            <a:r>
              <a:rPr lang="en-GB" sz="2000" dirty="0"/>
              <a:t>likely to take many months, if not years, to </a:t>
            </a:r>
            <a:r>
              <a:rPr lang="en-GB" sz="2000" dirty="0" smtClean="0"/>
              <a:t>realise. </a:t>
            </a:r>
          </a:p>
          <a:p>
            <a:pPr>
              <a:buClr>
                <a:schemeClr val="tx1"/>
              </a:buClr>
            </a:pPr>
            <a:r>
              <a:rPr lang="en-GB" sz="2000" dirty="0" smtClean="0"/>
              <a:t>It </a:t>
            </a:r>
            <a:r>
              <a:rPr lang="en-GB" sz="2000" dirty="0"/>
              <a:t>has not been deemed appropriate at this stage to consider </a:t>
            </a:r>
            <a:r>
              <a:rPr lang="en-GB" sz="2000" dirty="0" smtClean="0"/>
              <a:t>detailed outcomes </a:t>
            </a:r>
            <a:r>
              <a:rPr lang="en-GB" sz="2000" dirty="0"/>
              <a:t>data regarding the Essex MST service. </a:t>
            </a:r>
            <a:r>
              <a:rPr lang="en-GB" sz="2000" dirty="0" smtClean="0"/>
              <a:t>However, high level data shows, </a:t>
            </a:r>
            <a:r>
              <a:rPr lang="en-GB" sz="2000" dirty="0"/>
              <a:t>a</a:t>
            </a:r>
            <a:r>
              <a:rPr lang="en-GB" sz="2000" dirty="0" smtClean="0"/>
              <a:t>t </a:t>
            </a:r>
            <a:r>
              <a:rPr lang="en-GB" sz="2000" dirty="0"/>
              <a:t>end of Year 2, 101 cases closed with more than 80% young people remaining safely at home</a:t>
            </a:r>
            <a:r>
              <a:rPr lang="en-GB" sz="2000" dirty="0" smtClean="0"/>
              <a:t>.</a:t>
            </a:r>
          </a:p>
          <a:p>
            <a:pPr>
              <a:buClr>
                <a:schemeClr val="tx1"/>
              </a:buClr>
            </a:pPr>
            <a:r>
              <a:rPr lang="en-GB" sz="2000" dirty="0" smtClean="0"/>
              <a:t> The </a:t>
            </a:r>
            <a:r>
              <a:rPr lang="en-GB" sz="2000" dirty="0"/>
              <a:t>Essex SIB reflects the trials and tribulations often association with new and innovative way of doing things.</a:t>
            </a:r>
          </a:p>
          <a:p>
            <a:pPr lvl="0">
              <a:buClr>
                <a:schemeClr val="tx1"/>
              </a:buClr>
            </a:pPr>
            <a:r>
              <a:rPr lang="en-GB" sz="2000" dirty="0" smtClean="0"/>
              <a:t> The EA focuses on the SIB </a:t>
            </a:r>
            <a:r>
              <a:rPr lang="en-GB" sz="2000" dirty="0"/>
              <a:t>model </a:t>
            </a:r>
            <a:r>
              <a:rPr lang="en-GB" sz="2000" dirty="0" smtClean="0"/>
              <a:t>in </a:t>
            </a:r>
            <a:r>
              <a:rPr lang="en-GB" sz="2000" dirty="0"/>
              <a:t>Essex, and is not meant to imply that similar costs will always be involved in </a:t>
            </a:r>
            <a:r>
              <a:rPr lang="en-GB" sz="2000" dirty="0" smtClean="0"/>
              <a:t>SIBs</a:t>
            </a:r>
            <a:r>
              <a:rPr lang="en-GB" sz="2000" dirty="0"/>
              <a:t>.</a:t>
            </a:r>
          </a:p>
          <a:p>
            <a:pPr lvl="0">
              <a:buClr>
                <a:schemeClr val="tx1"/>
              </a:buClr>
            </a:pPr>
            <a:r>
              <a:rPr lang="en-GB" sz="2000" dirty="0" smtClean="0"/>
              <a:t> The EA does </a:t>
            </a:r>
            <a:r>
              <a:rPr lang="en-GB" sz="2000" dirty="0"/>
              <a:t>not attempt to assess whether the contract overall was good value. </a:t>
            </a:r>
            <a:endParaRPr lang="en-GB" sz="2000" dirty="0" smtClean="0"/>
          </a:p>
          <a:p>
            <a:pPr lvl="0">
              <a:buClr>
                <a:schemeClr val="tx1"/>
              </a:buClr>
            </a:pPr>
            <a:r>
              <a:rPr lang="en-GB" sz="2000" dirty="0" smtClean="0"/>
              <a:t> The EA </a:t>
            </a:r>
            <a:r>
              <a:rPr lang="en-GB" sz="2000" dirty="0"/>
              <a:t>focuses on identifying, understanding and monetising specific activities that have been undertaken by the partners. </a:t>
            </a:r>
          </a:p>
          <a:p>
            <a:pPr lvl="0">
              <a:buClr>
                <a:schemeClr val="tx1"/>
              </a:buClr>
            </a:pPr>
            <a:r>
              <a:rPr lang="en-GB" sz="2000" dirty="0" smtClean="0"/>
              <a:t> It is not possible to conduct </a:t>
            </a:r>
            <a:r>
              <a:rPr lang="en-GB" sz="2000" dirty="0"/>
              <a:t>a robust quantitative comparison of the outcomes of the Essex </a:t>
            </a:r>
            <a:r>
              <a:rPr lang="en-GB" sz="2000" dirty="0" smtClean="0"/>
              <a:t>SIB with other SIBs or MST services.</a:t>
            </a:r>
          </a:p>
        </p:txBody>
      </p:sp>
    </p:spTree>
    <p:extLst>
      <p:ext uri="{BB962C8B-B14F-4D97-AF65-F5344CB8AC3E}">
        <p14:creationId xmlns:p14="http://schemas.microsoft.com/office/powerpoint/2010/main" val="429346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Impact of the SIB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200025" y="808893"/>
            <a:ext cx="4198938" cy="5104228"/>
          </a:xfrm>
        </p:spPr>
        <p:txBody>
          <a:bodyPr/>
          <a:lstStyle/>
          <a:p>
            <a:r>
              <a:rPr lang="en-GB" sz="2400" b="1" dirty="0" smtClean="0"/>
              <a:t>Impact on systems and processes: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Introduction </a:t>
            </a:r>
            <a:r>
              <a:rPr lang="en-GB" sz="2400" dirty="0"/>
              <a:t>of the Therapist in </a:t>
            </a:r>
            <a:r>
              <a:rPr lang="en-GB" sz="2400" dirty="0" smtClean="0"/>
              <a:t>Waiting.</a:t>
            </a: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Research Assistant.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Performance Analyst.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Larger Flexible Fund.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Evolution Fund.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4202724" y="422032"/>
            <a:ext cx="4612964" cy="5491088"/>
          </a:xfrm>
        </p:spPr>
        <p:txBody>
          <a:bodyPr/>
          <a:lstStyle/>
          <a:p>
            <a:r>
              <a:rPr lang="en-GB" sz="2400" b="1" dirty="0"/>
              <a:t>Referral </a:t>
            </a:r>
            <a:r>
              <a:rPr lang="en-GB" sz="2400" b="1" dirty="0" smtClean="0"/>
              <a:t>processes: </a:t>
            </a:r>
            <a:endParaRPr lang="en-GB" sz="2400" b="1" dirty="0"/>
          </a:p>
          <a:p>
            <a:r>
              <a:rPr lang="en-GB" sz="2400" dirty="0"/>
              <a:t>Referral rates </a:t>
            </a:r>
            <a:r>
              <a:rPr lang="en-GB" sz="2400" dirty="0" smtClean="0"/>
              <a:t>increased </a:t>
            </a:r>
            <a:r>
              <a:rPr lang="en-GB" sz="2400" dirty="0"/>
              <a:t>overall in the last year</a:t>
            </a:r>
            <a:r>
              <a:rPr lang="en-GB" sz="2400" dirty="0" smtClean="0"/>
              <a:t>, but still variable.</a:t>
            </a:r>
          </a:p>
          <a:p>
            <a:r>
              <a:rPr lang="en-GB" sz="2400" dirty="0" smtClean="0"/>
              <a:t>Now at </a:t>
            </a:r>
            <a:r>
              <a:rPr lang="en-GB" sz="2400" dirty="0"/>
              <a:t>the cumulative number </a:t>
            </a:r>
            <a:r>
              <a:rPr lang="en-GB" sz="2400" dirty="0" smtClean="0"/>
              <a:t>expected.</a:t>
            </a:r>
            <a:endParaRPr lang="en-GB" sz="2400" dirty="0"/>
          </a:p>
          <a:p>
            <a:r>
              <a:rPr lang="en-GB" sz="2400" dirty="0" smtClean="0"/>
              <a:t>Focus on developing </a:t>
            </a:r>
            <a:r>
              <a:rPr lang="en-GB" sz="2400" dirty="0"/>
              <a:t>solutions and </a:t>
            </a:r>
            <a:r>
              <a:rPr lang="en-GB" sz="2400" dirty="0" smtClean="0"/>
              <a:t>removing barriers; ongoing scrutiny.</a:t>
            </a:r>
            <a:endParaRPr lang="en-GB" sz="2400" dirty="0"/>
          </a:p>
          <a:p>
            <a:r>
              <a:rPr lang="en-GB" sz="2400" dirty="0" smtClean="0"/>
              <a:t>Programme Manager – focus on ‘marketing’ MST. Clinical expertise expected to be critical. </a:t>
            </a:r>
          </a:p>
          <a:p>
            <a:r>
              <a:rPr lang="en-GB" sz="2400" dirty="0" smtClean="0"/>
              <a:t>Monthly target of new cases taken on – unique.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0199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Impact of the sib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2"/>
          </p:nvPr>
        </p:nvSpPr>
        <p:spPr>
          <a:xfrm>
            <a:off x="200023" y="911225"/>
            <a:ext cx="8275762" cy="5001895"/>
          </a:xfrm>
        </p:spPr>
        <p:txBody>
          <a:bodyPr/>
          <a:lstStyle/>
          <a:p>
            <a:r>
              <a:rPr lang="en-GB" sz="2400" b="1" dirty="0" smtClean="0"/>
              <a:t>Referrals, utilisation and delivery </a:t>
            </a:r>
            <a:r>
              <a:rPr lang="en-GB" sz="2400" b="1" dirty="0"/>
              <a:t>processes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On call allowance and London </a:t>
            </a:r>
            <a:r>
              <a:rPr lang="en-GB" sz="2400" dirty="0" smtClean="0"/>
              <a:t>weighting.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Therapist in waiting </a:t>
            </a:r>
            <a:r>
              <a:rPr lang="en-GB" sz="2400" dirty="0"/>
              <a:t>role: Cost effective so far, would implement in other MSTs. </a:t>
            </a:r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Requires </a:t>
            </a:r>
            <a:r>
              <a:rPr lang="en-GB" sz="2400" dirty="0"/>
              <a:t>coordination; impacts on staff morale.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Therapist in waiting post impact curtailed – cannot provide holiday cover.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7696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Impact of the sib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200026" y="844063"/>
            <a:ext cx="2982789" cy="5069058"/>
          </a:xfrm>
        </p:spPr>
        <p:txBody>
          <a:bodyPr/>
          <a:lstStyle/>
          <a:p>
            <a:r>
              <a:rPr lang="en-GB" sz="2400" dirty="0" smtClean="0"/>
              <a:t>MST rigidity: 6 cases each, eligibility criteria. However, SIB thought to incentivise timing of cases to meet targets.</a:t>
            </a:r>
          </a:p>
          <a:p>
            <a:r>
              <a:rPr lang="en-GB" sz="2400" dirty="0" smtClean="0"/>
              <a:t>Now greater understanding of eligibility criteria and alignment with DBIT.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552092" y="509954"/>
            <a:ext cx="5263595" cy="5403165"/>
          </a:xfrm>
        </p:spPr>
        <p:txBody>
          <a:bodyPr/>
          <a:lstStyle/>
          <a:p>
            <a:r>
              <a:rPr lang="en-GB" sz="2400" b="1" dirty="0" smtClean="0"/>
              <a:t>Governance </a:t>
            </a:r>
            <a:r>
              <a:rPr lang="en-GB" sz="2400" b="1" dirty="0"/>
              <a:t>and management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Performing </a:t>
            </a:r>
            <a:r>
              <a:rPr lang="en-GB" sz="2400" dirty="0" smtClean="0"/>
              <a:t>well; roles </a:t>
            </a:r>
            <a:r>
              <a:rPr lang="en-GB" sz="2400" dirty="0"/>
              <a:t>well defined, stabilised </a:t>
            </a:r>
            <a:r>
              <a:rPr lang="en-GB" sz="2400" dirty="0" smtClean="0"/>
              <a:t>relationships.</a:t>
            </a:r>
            <a:endParaRPr lang="en-GB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SIB drives </a:t>
            </a:r>
            <a:r>
              <a:rPr lang="en-GB" sz="2400" dirty="0" smtClean="0"/>
              <a:t>commitment.</a:t>
            </a:r>
          </a:p>
          <a:p>
            <a:r>
              <a:rPr lang="en-GB" sz="2400" b="1" dirty="0"/>
              <a:t>Potential to scale up the model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Economies of scale if working with neighbouring areas?</a:t>
            </a:r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3139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Impact of the sib on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200024" y="911225"/>
            <a:ext cx="4073038" cy="5001895"/>
          </a:xfrm>
        </p:spPr>
        <p:txBody>
          <a:bodyPr/>
          <a:lstStyle/>
          <a:p>
            <a:r>
              <a:rPr lang="en-GB" sz="2400" b="1" dirty="0" smtClean="0"/>
              <a:t>Flexible Fund </a:t>
            </a:r>
            <a:r>
              <a:rPr lang="en-GB" sz="2400" dirty="0" smtClean="0"/>
              <a:t>is highly valued by therapists, rapidly removes barriers.</a:t>
            </a:r>
          </a:p>
          <a:p>
            <a:r>
              <a:rPr lang="en-GB" sz="2400" dirty="0" smtClean="0"/>
              <a:t>Thought to help with family engagement.</a:t>
            </a:r>
          </a:p>
          <a:p>
            <a:r>
              <a:rPr lang="en-GB" sz="2400" dirty="0" smtClean="0"/>
              <a:t>Flexible Fund more accessible than other similar ECC funds. </a:t>
            </a:r>
          </a:p>
          <a:p>
            <a:r>
              <a:rPr lang="en-GB" sz="2400" dirty="0" smtClean="0"/>
              <a:t>Alters family expectations?</a:t>
            </a:r>
            <a:endParaRPr lang="en-GB" sz="2400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659923" y="1600200"/>
            <a:ext cx="4290646" cy="4312919"/>
          </a:xfrm>
        </p:spPr>
        <p:txBody>
          <a:bodyPr/>
          <a:lstStyle/>
          <a:p>
            <a:endParaRPr lang="en-GB" i="1" dirty="0" smtClean="0">
              <a:solidFill>
                <a:schemeClr val="accent1"/>
              </a:solidFill>
            </a:endParaRPr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011614" y="1494692"/>
            <a:ext cx="3640015" cy="3077308"/>
          </a:xfrm>
          <a:prstGeom prst="wedgeRoundRectCallout">
            <a:avLst>
              <a:gd name="adj1" fmla="val -28079"/>
              <a:gd name="adj2" fmla="val 6364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i="1" dirty="0">
                <a:solidFill>
                  <a:schemeClr val="bg1"/>
                </a:solidFill>
              </a:rPr>
              <a:t>“[The Flexible Fund] loads the dice for success. That small amount of money may help to keep people at </a:t>
            </a:r>
            <a:r>
              <a:rPr lang="en-GB" sz="2800" i="1" dirty="0" smtClean="0">
                <a:solidFill>
                  <a:schemeClr val="bg1"/>
                </a:solidFill>
              </a:rPr>
              <a:t>home.”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91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OPM">
  <a:themeElements>
    <a:clrScheme name="OPMTheme1">
      <a:dk1>
        <a:srgbClr val="008C8D"/>
      </a:dk1>
      <a:lt1>
        <a:srgbClr val="FBFBFB"/>
      </a:lt1>
      <a:dk2>
        <a:srgbClr val="414042"/>
      </a:dk2>
      <a:lt2>
        <a:srgbClr val="FBFBFB"/>
      </a:lt2>
      <a:accent1>
        <a:srgbClr val="62AEB1"/>
      </a:accent1>
      <a:accent2>
        <a:srgbClr val="DFEEEF"/>
      </a:accent2>
      <a:accent3>
        <a:srgbClr val="F6AC7A"/>
      </a:accent3>
      <a:accent4>
        <a:srgbClr val="EA5B02"/>
      </a:accent4>
      <a:accent5>
        <a:srgbClr val="8492C2"/>
      </a:accent5>
      <a:accent6>
        <a:srgbClr val="034990"/>
      </a:accent6>
      <a:hlink>
        <a:srgbClr val="007AC0"/>
      </a:hlink>
      <a:folHlink>
        <a:srgbClr val="62AEB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his slide will be hidden when you run.potx" id="{9F282ABA-8849-4EAE-8267-B673D3A0B131}" vid="{F8C17EBE-BA8D-4B8A-ADBD-6BC8A8D1B6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esentation OPM" ma:contentTypeID="0x0101004ACACAF6E9FE9543ADB3350251083E0D0100F54F1D0318A90643A1B3429C2C9D78FD" ma:contentTypeVersion="6" ma:contentTypeDescription="PowerPoint Template" ma:contentTypeScope="" ma:versionID="5596376b92b9788a2dd227b7d015424f">
  <xsd:schema xmlns:xsd="http://www.w3.org/2001/XMLSchema" xmlns:p="http://schemas.microsoft.com/office/2006/metadata/properties" targetNamespace="http://schemas.microsoft.com/office/2006/metadata/properties" ma:root="true" ma:fieldsID="29784f971b684c2f38164fb371a2075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7B85322F-8C42-44B7-A981-43D0F47B57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E7C7CB93-03D5-4F4F-8058-337F77BA28A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2DD022-5B38-439A-BB82-F4D4A3C66159}">
  <ds:schemaRefs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Presentation%20OPM</Template>
  <TotalTime>1577</TotalTime>
  <Words>2097</Words>
  <Application>Microsoft Macintosh PowerPoint</Application>
  <PresentationFormat>On-screen Show (4:3)</PresentationFormat>
  <Paragraphs>199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Calibri</vt:lpstr>
      <vt:lpstr>Arial</vt:lpstr>
      <vt:lpstr>Presentation OPM</vt:lpstr>
      <vt:lpstr>PowerPoint Presentation</vt:lpstr>
      <vt:lpstr>contents</vt:lpstr>
      <vt:lpstr>RECAP OF OUR BRIEF</vt:lpstr>
      <vt:lpstr>PowerPoint Presentation</vt:lpstr>
      <vt:lpstr>Some important points to note…</vt:lpstr>
      <vt:lpstr>Impact of the SIB</vt:lpstr>
      <vt:lpstr>Impact of the sib</vt:lpstr>
      <vt:lpstr>Impact of the sib</vt:lpstr>
      <vt:lpstr>Impact of the sib on outcomes</vt:lpstr>
      <vt:lpstr>impact of the sib on outcomes</vt:lpstr>
      <vt:lpstr>Impact of the sib on outcomes</vt:lpstr>
      <vt:lpstr>COMPARISON WITH OTHER MST AREAS</vt:lpstr>
      <vt:lpstr>Economic assessment</vt:lpstr>
      <vt:lpstr>Summary of additional costs</vt:lpstr>
      <vt:lpstr>Governance and PM – ADDITIONAL COSTS IDENTIFIED</vt:lpstr>
      <vt:lpstr>Understanding the additional costs</vt:lpstr>
      <vt:lpstr>the value added by additional governance and PM</vt:lpstr>
      <vt:lpstr>Additional pbr costs and value added</vt:lpstr>
      <vt:lpstr>PROJECT MANAGEMENT – ADDITIONAL COSTS</vt:lpstr>
      <vt:lpstr>Recommendations 1 of 3</vt:lpstr>
      <vt:lpstr>Recommendations 2 of 3</vt:lpstr>
      <vt:lpstr>Recommendations 3 of 3</vt:lpstr>
      <vt:lpstr>Thank you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slide will be hidden when you run your presentation</dc:title>
  <dc:subject>Type subtitle here</dc:subject>
  <dc:creator>Lauren Roberts</dc:creator>
  <cp:lastModifiedBy>Microsoft Office User</cp:lastModifiedBy>
  <cp:revision>91</cp:revision>
  <dcterms:created xsi:type="dcterms:W3CDTF">2015-09-15T09:59:38Z</dcterms:created>
  <dcterms:modified xsi:type="dcterms:W3CDTF">2017-05-02T18:52:18Z</dcterms:modified>
  <cp:category>Open / Restricted Internal / Restricted External / Confidential</cp:category>
  <cp:contentStatus>Draft / Final Draft / Released - Version: 3.11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0x0101004ACACAF6E9FE9543ADB3350251083E0D0100F54F1D0318A90643A1B3429C2C9D78FD</vt:lpwstr>
  </property>
</Properties>
</file>